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20"/>
  </p:notesMasterIdLst>
  <p:handoutMasterIdLst>
    <p:handoutMasterId r:id="rId21"/>
  </p:handoutMasterIdLst>
  <p:sldIdLst>
    <p:sldId id="272"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4" r:id="rId16"/>
    <p:sldId id="305" r:id="rId17"/>
    <p:sldId id="306" r:id="rId18"/>
    <p:sldId id="307" r:id="rId19"/>
  </p:sldIdLst>
  <p:sldSz cx="9144000" cy="5715000" type="screen16x1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E1E1E1"/>
    <a:srgbClr val="000000"/>
    <a:srgbClr val="414042"/>
    <a:srgbClr val="029C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93" autoAdjust="0"/>
  </p:normalViewPr>
  <p:slideViewPr>
    <p:cSldViewPr snapToGrid="0" snapToObjects="1" showGuides="1">
      <p:cViewPr varScale="1">
        <p:scale>
          <a:sx n="134" d="100"/>
          <a:sy n="134" d="100"/>
        </p:scale>
        <p:origin x="228" y="1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5694AFDF-5505-4CC5-A424-10FDC7B2AC44}" type="datetimeFigureOut">
              <a:rPr lang="en-GB" smtClean="0"/>
              <a:t>21/09/2018</a:t>
            </a:fld>
            <a:endParaRPr lang="en-GB"/>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0036AD01-3DB2-47D1-8A57-4CE36CA78820}" type="slidenum">
              <a:rPr lang="en-GB" smtClean="0"/>
              <a:t>‹#›</a:t>
            </a:fld>
            <a:endParaRPr lang="en-GB"/>
          </a:p>
        </p:txBody>
      </p:sp>
    </p:spTree>
    <p:extLst>
      <p:ext uri="{BB962C8B-B14F-4D97-AF65-F5344CB8AC3E}">
        <p14:creationId xmlns:p14="http://schemas.microsoft.com/office/powerpoint/2010/main" val="261789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6F07689B-0EC3-4D01-A1DB-1ED03C91E338}" type="datetimeFigureOut">
              <a:rPr lang="en-GB" smtClean="0"/>
              <a:t>21/09/2018</a:t>
            </a:fld>
            <a:endParaRPr lang="en-GB"/>
          </a:p>
        </p:txBody>
      </p:sp>
      <p:sp>
        <p:nvSpPr>
          <p:cNvPr id="4" name="Slide Image Placeholder 3"/>
          <p:cNvSpPr>
            <a:spLocks noGrp="1" noRot="1" noChangeAspect="1"/>
          </p:cNvSpPr>
          <p:nvPr>
            <p:ph type="sldImg" idx="2"/>
          </p:nvPr>
        </p:nvSpPr>
        <p:spPr>
          <a:xfrm>
            <a:off x="357188" y="744538"/>
            <a:ext cx="5954712"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91556943-C645-4CDA-BD51-926267922542}" type="slidenum">
              <a:rPr lang="en-GB" smtClean="0"/>
              <a:t>‹#›</a:t>
            </a:fld>
            <a:endParaRPr lang="en-GB"/>
          </a:p>
        </p:txBody>
      </p:sp>
    </p:spTree>
    <p:extLst>
      <p:ext uri="{BB962C8B-B14F-4D97-AF65-F5344CB8AC3E}">
        <p14:creationId xmlns:p14="http://schemas.microsoft.com/office/powerpoint/2010/main" val="1055508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2" name="Title 1"/>
          <p:cNvSpPr>
            <a:spLocks noGrp="1"/>
          </p:cNvSpPr>
          <p:nvPr>
            <p:ph type="title"/>
          </p:nvPr>
        </p:nvSpPr>
        <p:spPr>
          <a:xfrm>
            <a:off x="358775" y="1044000"/>
            <a:ext cx="8424000" cy="3978000"/>
          </a:xfrm>
          <a:noFill/>
        </p:spPr>
        <p:txBody>
          <a:bodyPr anchor="ctr"/>
          <a:lstStyle>
            <a:lvl1pPr algn="ctr">
              <a:defRPr sz="2600" b="0"/>
            </a:lvl1pPr>
          </a:lstStyle>
          <a:p>
            <a:r>
              <a:rPr lang="en-US"/>
              <a:t>Click to edit Master title style</a:t>
            </a:r>
            <a:endParaRPr lang="en-GB" dirty="0"/>
          </a:p>
        </p:txBody>
      </p:sp>
      <p:cxnSp>
        <p:nvCxnSpPr>
          <p:cNvPr id="5" name="Straight Connector 4"/>
          <p:cNvCxnSpPr/>
          <p:nvPr userDrawn="1"/>
        </p:nvCxnSpPr>
        <p:spPr>
          <a:xfrm>
            <a:off x="357908" y="862847"/>
            <a:ext cx="8428183"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00486" y="187200"/>
            <a:ext cx="2143028" cy="504000"/>
          </a:xfrm>
          <a:prstGeom prst="rect">
            <a:avLst/>
          </a:prstGeom>
        </p:spPr>
      </p:pic>
      <p:cxnSp>
        <p:nvCxnSpPr>
          <p:cNvPr id="7" name="Straight Connector 6"/>
          <p:cNvCxnSpPr/>
          <p:nvPr userDrawn="1"/>
        </p:nvCxnSpPr>
        <p:spPr>
          <a:xfrm>
            <a:off x="360000" y="5198414"/>
            <a:ext cx="8424000" cy="0"/>
          </a:xfrm>
          <a:prstGeom prst="line">
            <a:avLst/>
          </a:prstGeom>
          <a:ln>
            <a:solidFill>
              <a:srgbClr val="414042"/>
            </a:solidFill>
          </a:ln>
        </p:spPr>
        <p:style>
          <a:lnRef idx="1">
            <a:schemeClr val="dk1"/>
          </a:lnRef>
          <a:fillRef idx="0">
            <a:schemeClr val="dk1"/>
          </a:fillRef>
          <a:effectRef idx="0">
            <a:schemeClr val="dk1"/>
          </a:effectRef>
          <a:fontRef idx="minor">
            <a:schemeClr val="tx1"/>
          </a:fontRef>
        </p:style>
      </p:cxnSp>
      <p:sp>
        <p:nvSpPr>
          <p:cNvPr id="8" name="Date Placeholder 7"/>
          <p:cNvSpPr>
            <a:spLocks noGrp="1"/>
          </p:cNvSpPr>
          <p:nvPr>
            <p:ph type="dt" sz="half" idx="10"/>
          </p:nvPr>
        </p:nvSpPr>
        <p:spPr/>
        <p:txBody>
          <a:bodyPr/>
          <a:lstStyle/>
          <a:p>
            <a:fld id="{B978AE5D-B447-4712-8B83-85C478161161}" type="datetime3">
              <a:rPr lang="en-US" smtClean="0"/>
              <a:t>21 September 2018</a:t>
            </a:fld>
            <a:endParaRPr lang="en-GB" dirty="0"/>
          </a:p>
        </p:txBody>
      </p:sp>
      <p:sp>
        <p:nvSpPr>
          <p:cNvPr id="9" name="Footer Placeholder 8"/>
          <p:cNvSpPr>
            <a:spLocks noGrp="1"/>
          </p:cNvSpPr>
          <p:nvPr>
            <p:ph type="ftr" sz="quarter" idx="11"/>
          </p:nvPr>
        </p:nvSpPr>
        <p:spPr/>
        <p:txBody>
          <a:bodyPr/>
          <a:lstStyle/>
          <a:p>
            <a:r>
              <a:rPr lang="en-GB"/>
              <a:t>Author Name</a:t>
            </a:r>
            <a:endParaRPr lang="en-GB" dirty="0"/>
          </a:p>
        </p:txBody>
      </p:sp>
    </p:spTree>
    <p:extLst>
      <p:ext uri="{BB962C8B-B14F-4D97-AF65-F5344CB8AC3E}">
        <p14:creationId xmlns:p14="http://schemas.microsoft.com/office/powerpoint/2010/main" val="1773531963"/>
      </p:ext>
    </p:extLst>
  </p:cSld>
  <p:clrMapOvr>
    <a:masterClrMapping/>
  </p:clrMapOvr>
  <p:extLst mod="1">
    <p:ext uri="{DCECCB84-F9BA-43D5-87BE-67443E8EF086}">
      <p15:sldGuideLst xmlns:p15="http://schemas.microsoft.com/office/powerpoint/2012/main">
        <p15:guide id="1" orient="horz" pos="3164" userDrawn="1">
          <p15:clr>
            <a:srgbClr val="A4A3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Placholders (Inse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360000" y="1044000"/>
            <a:ext cx="8422189" cy="432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GB"/>
          </a:p>
        </p:txBody>
      </p:sp>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666000" y="1350000"/>
            <a:ext cx="3726000" cy="3708000"/>
          </a:xfrm>
        </p:spPr>
        <p:txBody>
          <a:bodyPr lIns="0" t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5"/>
          <p:cNvSpPr>
            <a:spLocks noGrp="1"/>
          </p:cNvSpPr>
          <p:nvPr>
            <p:ph sz="quarter" idx="13"/>
          </p:nvPr>
        </p:nvSpPr>
        <p:spPr>
          <a:xfrm>
            <a:off x="4752000" y="1350000"/>
            <a:ext cx="3726000" cy="3708000"/>
          </a:xfrm>
        </p:spPr>
        <p:txBody>
          <a:bodyPr lIns="0" t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00535284"/>
      </p:ext>
    </p:extLst>
  </p:cSld>
  <p:clrMapOvr>
    <a:masterClrMapping/>
  </p:clrMapOvr>
  <p:extLst mod="1">
    <p:ext uri="{DCECCB84-F9BA-43D5-87BE-67443E8EF086}">
      <p15:sldGuideLst xmlns:p15="http://schemas.microsoft.com/office/powerpoint/2012/main">
        <p15:guide id="1" orient="horz" pos="3190" userDrawn="1">
          <p15:clr>
            <a:srgbClr val="A4A3A4"/>
          </p15:clr>
        </p15:guide>
        <p15:guide id="2" orient="horz" pos="847" userDrawn="1">
          <p15:clr>
            <a:srgbClr val="A4A3A4"/>
          </p15:clr>
        </p15:guide>
        <p15:guide id="3" pos="417" userDrawn="1">
          <p15:clr>
            <a:srgbClr val="A4A3A4"/>
          </p15:clr>
        </p15:guide>
        <p15:guide id="4" pos="5343" userDrawn="1">
          <p15:clr>
            <a:srgbClr val="A4A3A4"/>
          </p15:clr>
        </p15:guide>
        <p15:guide id="5" pos="2767" userDrawn="1">
          <p15:clr>
            <a:srgbClr val="A4A3A4"/>
          </p15:clr>
        </p15:guide>
        <p15:guide id="6" pos="2993"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Two Placeholders)">
    <p:spTree>
      <p:nvGrpSpPr>
        <p:cNvPr id="1" name=""/>
        <p:cNvGrpSpPr/>
        <p:nvPr/>
      </p:nvGrpSpPr>
      <p:grpSpPr>
        <a:xfrm>
          <a:off x="0" y="0"/>
          <a:ext cx="0" cy="0"/>
          <a:chOff x="0" y="0"/>
          <a:chExt cx="0" cy="0"/>
        </a:xfrm>
      </p:grpSpPr>
      <p:sp>
        <p:nvSpPr>
          <p:cNvPr id="2" name="Rectangle 1"/>
          <p:cNvSpPr/>
          <p:nvPr userDrawn="1"/>
        </p:nvSpPr>
        <p:spPr>
          <a:xfrm>
            <a:off x="360000" y="1044000"/>
            <a:ext cx="8422189" cy="4320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GB"/>
          </a:p>
        </p:txBody>
      </p:sp>
      <p:sp>
        <p:nvSpPr>
          <p:cNvPr id="9" name="Content Placeholder 5"/>
          <p:cNvSpPr>
            <a:spLocks noGrp="1"/>
          </p:cNvSpPr>
          <p:nvPr>
            <p:ph sz="quarter" idx="12"/>
          </p:nvPr>
        </p:nvSpPr>
        <p:spPr>
          <a:xfrm>
            <a:off x="666000" y="4513263"/>
            <a:ext cx="5904000" cy="544737"/>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666000" y="1350000"/>
            <a:ext cx="7812000" cy="2574000"/>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11" name="Straight Connector 10"/>
          <p:cNvCxnSpPr/>
          <p:nvPr userDrawn="1"/>
        </p:nvCxnSpPr>
        <p:spPr>
          <a:xfrm>
            <a:off x="666000" y="4351338"/>
            <a:ext cx="5904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12102774"/>
      </p:ext>
    </p:extLst>
  </p:cSld>
  <p:clrMapOvr>
    <a:masterClrMapping/>
  </p:clrMapOvr>
  <p:extLst mod="1">
    <p:ext uri="{DCECCB84-F9BA-43D5-87BE-67443E8EF086}">
      <p15:sldGuideLst xmlns:p15="http://schemas.microsoft.com/office/powerpoint/2012/main">
        <p15:guide id="1" orient="horz" pos="3190" userDrawn="1">
          <p15:clr>
            <a:srgbClr val="A4A3A4"/>
          </p15:clr>
        </p15:guide>
        <p15:guide id="2" pos="417" userDrawn="1">
          <p15:clr>
            <a:srgbClr val="A4A3A4"/>
          </p15:clr>
        </p15:guide>
        <p15:guide id="3" pos="5342" userDrawn="1">
          <p15:clr>
            <a:srgbClr val="A4A3A4"/>
          </p15:clr>
        </p15:guide>
        <p15:guide id="4" orient="horz" pos="847" userDrawn="1">
          <p15:clr>
            <a:srgbClr val="A4A3A4"/>
          </p15:clr>
        </p15:guide>
        <p15:guide id="5" orient="horz" pos="2472" userDrawn="1">
          <p15:clr>
            <a:srgbClr val="A4A3A4"/>
          </p15:clr>
        </p15:guide>
        <p15:guide id="6" orient="horz" pos="2843"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Three Placeholders)">
    <p:spTree>
      <p:nvGrpSpPr>
        <p:cNvPr id="1" name=""/>
        <p:cNvGrpSpPr/>
        <p:nvPr/>
      </p:nvGrpSpPr>
      <p:grpSpPr>
        <a:xfrm>
          <a:off x="0" y="0"/>
          <a:ext cx="0" cy="0"/>
          <a:chOff x="0" y="0"/>
          <a:chExt cx="0" cy="0"/>
        </a:xfrm>
      </p:grpSpPr>
      <p:sp>
        <p:nvSpPr>
          <p:cNvPr id="9" name="Content Placeholder 5"/>
          <p:cNvSpPr>
            <a:spLocks noGrp="1"/>
          </p:cNvSpPr>
          <p:nvPr>
            <p:ph sz="quarter" idx="12"/>
          </p:nvPr>
        </p:nvSpPr>
        <p:spPr>
          <a:xfrm>
            <a:off x="360000" y="4532399"/>
            <a:ext cx="4032000" cy="831599"/>
          </a:xfrm>
        </p:spPr>
        <p:txBody>
          <a:bodyPr lIns="0" tIns="0" rIns="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itle 3"/>
          <p:cNvSpPr>
            <a:spLocks noGrp="1"/>
          </p:cNvSpPr>
          <p:nvPr>
            <p:ph type="title"/>
          </p:nvPr>
        </p:nvSpPr>
        <p:spPr/>
        <p:txBody>
          <a:bodyPr/>
          <a:lstStyle/>
          <a:p>
            <a:r>
              <a:rPr lang="en-US"/>
              <a:t>Click to edit Master title style</a:t>
            </a:r>
            <a:endParaRPr lang="en-GB"/>
          </a:p>
        </p:txBody>
      </p:sp>
      <p:cxnSp>
        <p:nvCxnSpPr>
          <p:cNvPr id="11" name="Straight Connector 10"/>
          <p:cNvCxnSpPr/>
          <p:nvPr userDrawn="1"/>
        </p:nvCxnSpPr>
        <p:spPr>
          <a:xfrm>
            <a:off x="360000" y="4351338"/>
            <a:ext cx="4032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
        <p:nvSpPr>
          <p:cNvPr id="7" name="Content Placeholder 5"/>
          <p:cNvSpPr>
            <a:spLocks noGrp="1"/>
          </p:cNvSpPr>
          <p:nvPr>
            <p:ph sz="quarter" idx="11"/>
          </p:nvPr>
        </p:nvSpPr>
        <p:spPr>
          <a:xfrm>
            <a:off x="4750189"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5"/>
          <p:cNvSpPr>
            <a:spLocks noGrp="1"/>
          </p:cNvSpPr>
          <p:nvPr>
            <p:ph sz="quarter" idx="13"/>
          </p:nvPr>
        </p:nvSpPr>
        <p:spPr>
          <a:xfrm>
            <a:off x="360000" y="1043998"/>
            <a:ext cx="4032000" cy="313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46198932"/>
      </p:ext>
    </p:extLst>
  </p:cSld>
  <p:clrMapOvr>
    <a:masterClrMapping/>
  </p:clrMapOvr>
  <p:extLst mod="1">
    <p:ext uri="{DCECCB84-F9BA-43D5-87BE-67443E8EF086}">
      <p15:sldGuideLst xmlns:p15="http://schemas.microsoft.com/office/powerpoint/2012/main">
        <p15:guide id="1" orient="horz" pos="2852" userDrawn="1">
          <p15:clr>
            <a:srgbClr val="A4A3A4"/>
          </p15:clr>
        </p15:guide>
        <p15:guide id="2" orient="horz" pos="2639" userDrawn="1">
          <p15:clr>
            <a:srgbClr val="A4A3A4"/>
          </p15:clr>
        </p15:guide>
        <p15:guide id="3" pos="2767" userDrawn="1">
          <p15:clr>
            <a:srgbClr val="A4A3A4"/>
          </p15:clr>
        </p15:guide>
        <p15:guide id="4" pos="2993" userDrawn="1">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360000" y="1043999"/>
            <a:ext cx="4032000" cy="32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40976" y="4621363"/>
            <a:ext cx="8479614" cy="899353"/>
          </a:xfrm>
          <a:prstGeom prst="rect">
            <a:avLst/>
          </a:prstGeom>
        </p:spPr>
      </p:pic>
      <p:sp>
        <p:nvSpPr>
          <p:cNvPr id="7" name="Content Placeholder 5"/>
          <p:cNvSpPr>
            <a:spLocks noGrp="1"/>
          </p:cNvSpPr>
          <p:nvPr>
            <p:ph sz="quarter" idx="11"/>
          </p:nvPr>
        </p:nvSpPr>
        <p:spPr>
          <a:xfrm>
            <a:off x="4753225" y="1043999"/>
            <a:ext cx="4032000" cy="324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81373276"/>
      </p:ext>
    </p:extLst>
  </p:cSld>
  <p:clrMapOvr>
    <a:masterClrMapping/>
  </p:clrMapOvr>
  <p:extLst mod="1">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Dark)">
    <p:spTree>
      <p:nvGrpSpPr>
        <p:cNvPr id="1" name=""/>
        <p:cNvGrpSpPr/>
        <p:nvPr/>
      </p:nvGrpSpPr>
      <p:grpSpPr>
        <a:xfrm>
          <a:off x="0" y="0"/>
          <a:ext cx="0" cy="0"/>
          <a:chOff x="0" y="0"/>
          <a:chExt cx="0" cy="0"/>
        </a:xfrm>
      </p:grpSpPr>
      <p:sp>
        <p:nvSpPr>
          <p:cNvPr id="2" name="Title 1"/>
          <p:cNvSpPr>
            <a:spLocks noGrp="1"/>
          </p:cNvSpPr>
          <p:nvPr>
            <p:ph type="title"/>
          </p:nvPr>
        </p:nvSpPr>
        <p:spPr>
          <a:xfrm>
            <a:off x="358775" y="1044000"/>
            <a:ext cx="8424000" cy="3978000"/>
          </a:xfrm>
          <a:solidFill>
            <a:schemeClr val="accent2"/>
          </a:solidFill>
        </p:spPr>
        <p:txBody>
          <a:bodyPr anchor="ctr"/>
          <a:lstStyle>
            <a:lvl1pPr algn="ctr">
              <a:defRPr sz="2600" b="0"/>
            </a:lvl1pPr>
          </a:lstStyle>
          <a:p>
            <a:r>
              <a:rPr lang="en-US"/>
              <a:t>Click to edit Master title style</a:t>
            </a:r>
            <a:endParaRPr lang="en-GB" dirty="0"/>
          </a:p>
        </p:txBody>
      </p:sp>
      <p:cxnSp>
        <p:nvCxnSpPr>
          <p:cNvPr id="5" name="Straight Connector 4"/>
          <p:cNvCxnSpPr/>
          <p:nvPr userDrawn="1"/>
        </p:nvCxnSpPr>
        <p:spPr>
          <a:xfrm>
            <a:off x="357908" y="862847"/>
            <a:ext cx="8428183"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userDrawn="1"/>
        </p:nvCxnSpPr>
        <p:spPr>
          <a:xfrm>
            <a:off x="360000" y="5198414"/>
            <a:ext cx="8424000" cy="0"/>
          </a:xfrm>
          <a:prstGeom prst="line">
            <a:avLst/>
          </a:prstGeom>
          <a:ln>
            <a:solidFill>
              <a:srgbClr val="414042"/>
            </a:solidFill>
          </a:ln>
        </p:spPr>
        <p:style>
          <a:lnRef idx="1">
            <a:schemeClr val="dk1"/>
          </a:lnRef>
          <a:fillRef idx="0">
            <a:schemeClr val="dk1"/>
          </a:fillRef>
          <a:effectRef idx="0">
            <a:schemeClr val="dk1"/>
          </a:effectRef>
          <a:fontRef idx="minor">
            <a:schemeClr val="tx1"/>
          </a:fontRef>
        </p:style>
      </p:cxnSp>
      <p:sp>
        <p:nvSpPr>
          <p:cNvPr id="8" name="Date Placeholder 7"/>
          <p:cNvSpPr>
            <a:spLocks noGrp="1"/>
          </p:cNvSpPr>
          <p:nvPr>
            <p:ph type="dt" sz="half" idx="10"/>
          </p:nvPr>
        </p:nvSpPr>
        <p:spPr/>
        <p:txBody>
          <a:bodyPr/>
          <a:lstStyle/>
          <a:p>
            <a:fld id="{0E7C10B3-7283-412A-A2E1-78801550FB57}" type="datetime3">
              <a:rPr lang="en-US" smtClean="0"/>
              <a:t>21 September 2018</a:t>
            </a:fld>
            <a:endParaRPr lang="en-GB" dirty="0"/>
          </a:p>
        </p:txBody>
      </p:sp>
      <p:sp>
        <p:nvSpPr>
          <p:cNvPr id="9" name="Footer Placeholder 8"/>
          <p:cNvSpPr>
            <a:spLocks noGrp="1"/>
          </p:cNvSpPr>
          <p:nvPr>
            <p:ph type="ftr" sz="quarter" idx="11"/>
          </p:nvPr>
        </p:nvSpPr>
        <p:spPr/>
        <p:txBody>
          <a:bodyPr/>
          <a:lstStyle/>
          <a:p>
            <a:r>
              <a:rPr lang="en-GB"/>
              <a:t>Author Name</a:t>
            </a:r>
            <a:endParaRPr lang="en-GB" dirty="0"/>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00486" y="187200"/>
            <a:ext cx="2143028" cy="504000"/>
          </a:xfrm>
          <a:prstGeom prst="rect">
            <a:avLst/>
          </a:prstGeom>
        </p:spPr>
      </p:pic>
    </p:spTree>
    <p:extLst>
      <p:ext uri="{BB962C8B-B14F-4D97-AF65-F5344CB8AC3E}">
        <p14:creationId xmlns:p14="http://schemas.microsoft.com/office/powerpoint/2010/main" val="607755465"/>
      </p:ext>
    </p:extLst>
  </p:cSld>
  <p:clrMapOvr>
    <a:masterClrMapping/>
  </p:clrMapOvr>
  <p:extLst mod="1">
    <p:ext uri="{DCECCB84-F9BA-43D5-87BE-67443E8EF086}">
      <p15:sldGuideLst xmlns:p15="http://schemas.microsoft.com/office/powerpoint/2012/main">
        <p15:guide id="1" orient="horz" pos="3164" userDrawn="1">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Picture)">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360000" y="1044575"/>
            <a:ext cx="8424000" cy="3976688"/>
          </a:xfrm>
          <a:solidFill>
            <a:schemeClr val="bg2">
              <a:lumMod val="95000"/>
            </a:schemeClr>
          </a:solidFill>
        </p:spPr>
        <p:txBody>
          <a:bodyPr/>
          <a:lstStyle/>
          <a:p>
            <a:r>
              <a:rPr lang="en-US"/>
              <a:t>Click icon to add picture</a:t>
            </a:r>
            <a:endParaRPr lang="en-GB"/>
          </a:p>
        </p:txBody>
      </p:sp>
      <p:cxnSp>
        <p:nvCxnSpPr>
          <p:cNvPr id="5" name="Straight Connector 4"/>
          <p:cNvCxnSpPr/>
          <p:nvPr userDrawn="1"/>
        </p:nvCxnSpPr>
        <p:spPr>
          <a:xfrm>
            <a:off x="357908" y="862847"/>
            <a:ext cx="8428183"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cxnSp>
        <p:nvCxnSpPr>
          <p:cNvPr id="7" name="Straight Connector 6"/>
          <p:cNvCxnSpPr/>
          <p:nvPr userDrawn="1"/>
        </p:nvCxnSpPr>
        <p:spPr>
          <a:xfrm>
            <a:off x="360000" y="5198414"/>
            <a:ext cx="8424000" cy="0"/>
          </a:xfrm>
          <a:prstGeom prst="line">
            <a:avLst/>
          </a:prstGeom>
          <a:ln>
            <a:solidFill>
              <a:srgbClr val="414042"/>
            </a:solidFill>
          </a:ln>
        </p:spPr>
        <p:style>
          <a:lnRef idx="1">
            <a:schemeClr val="dk1"/>
          </a:lnRef>
          <a:fillRef idx="0">
            <a:schemeClr val="dk1"/>
          </a:fillRef>
          <a:effectRef idx="0">
            <a:schemeClr val="dk1"/>
          </a:effectRef>
          <a:fontRef idx="minor">
            <a:schemeClr val="tx1"/>
          </a:fontRef>
        </p:style>
      </p:cxnSp>
      <p:sp>
        <p:nvSpPr>
          <p:cNvPr id="8" name="Date Placeholder 7"/>
          <p:cNvSpPr>
            <a:spLocks noGrp="1"/>
          </p:cNvSpPr>
          <p:nvPr>
            <p:ph type="dt" sz="half" idx="10"/>
          </p:nvPr>
        </p:nvSpPr>
        <p:spPr/>
        <p:txBody>
          <a:bodyPr/>
          <a:lstStyle/>
          <a:p>
            <a:fld id="{4F05BEA9-1437-45A9-80C9-9A7F1A59D66A}" type="datetime3">
              <a:rPr lang="en-US" smtClean="0"/>
              <a:t>21 September 2018</a:t>
            </a:fld>
            <a:endParaRPr lang="en-GB" dirty="0"/>
          </a:p>
        </p:txBody>
      </p:sp>
      <p:sp>
        <p:nvSpPr>
          <p:cNvPr id="9" name="Footer Placeholder 8"/>
          <p:cNvSpPr>
            <a:spLocks noGrp="1"/>
          </p:cNvSpPr>
          <p:nvPr>
            <p:ph type="ftr" sz="quarter" idx="11"/>
          </p:nvPr>
        </p:nvSpPr>
        <p:spPr/>
        <p:txBody>
          <a:bodyPr/>
          <a:lstStyle/>
          <a:p>
            <a:r>
              <a:rPr lang="en-GB"/>
              <a:t>Author Name</a:t>
            </a:r>
            <a:endParaRPr lang="en-GB" dirty="0"/>
          </a:p>
        </p:txBody>
      </p:sp>
      <p:sp>
        <p:nvSpPr>
          <p:cNvPr id="14" name="Title 1"/>
          <p:cNvSpPr>
            <a:spLocks noGrp="1"/>
          </p:cNvSpPr>
          <p:nvPr>
            <p:ph type="title"/>
          </p:nvPr>
        </p:nvSpPr>
        <p:spPr>
          <a:xfrm>
            <a:off x="360000" y="1044575"/>
            <a:ext cx="8424000" cy="3976688"/>
          </a:xfrm>
          <a:gradFill>
            <a:gsLst>
              <a:gs pos="0">
                <a:srgbClr val="E1E1E1">
                  <a:alpha val="47000"/>
                </a:srgbClr>
              </a:gs>
              <a:gs pos="50000">
                <a:srgbClr val="000000">
                  <a:alpha val="47000"/>
                </a:srgbClr>
              </a:gs>
              <a:gs pos="99000">
                <a:srgbClr val="E1E1E1">
                  <a:alpha val="47000"/>
                </a:srgbClr>
              </a:gs>
            </a:gsLst>
            <a:lin ang="5400000" scaled="0"/>
          </a:gradFill>
        </p:spPr>
        <p:txBody>
          <a:bodyPr anchor="ctr"/>
          <a:lstStyle>
            <a:lvl1pPr algn="ctr">
              <a:defRPr sz="2600" b="0">
                <a:solidFill>
                  <a:schemeClr val="bg1"/>
                </a:solidFill>
              </a:defRPr>
            </a:lvl1pPr>
          </a:lstStyle>
          <a:p>
            <a:r>
              <a:rPr lang="en-US"/>
              <a:t>Click to edit Master title style</a:t>
            </a:r>
            <a:endParaRPr lang="en-GB" dirty="0"/>
          </a:p>
        </p:txBody>
      </p:sp>
      <p:pic>
        <p:nvPicPr>
          <p:cNvPr id="16" name="Picture 1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00486" y="187200"/>
            <a:ext cx="2143028" cy="504000"/>
          </a:xfrm>
          <a:prstGeom prst="rect">
            <a:avLst/>
          </a:prstGeom>
        </p:spPr>
      </p:pic>
      <p:sp>
        <p:nvSpPr>
          <p:cNvPr id="12" name="TextBox 11"/>
          <p:cNvSpPr txBox="1"/>
          <p:nvPr userDrawn="1"/>
        </p:nvSpPr>
        <p:spPr>
          <a:xfrm>
            <a:off x="-2520000" y="0"/>
            <a:ext cx="2160000" cy="1299568"/>
          </a:xfrm>
          <a:prstGeom prst="rect">
            <a:avLst/>
          </a:prstGeom>
          <a:solidFill>
            <a:srgbClr val="FFC000"/>
          </a:solidFill>
        </p:spPr>
        <p:txBody>
          <a:bodyPr wrap="square" lIns="72000" tIns="72000" rIns="72000" bIns="72000" rtlCol="0">
            <a:spAutoFit/>
          </a:bodyPr>
          <a:lstStyle/>
          <a:p>
            <a:pPr marL="0" indent="0">
              <a:spcAft>
                <a:spcPts val="600"/>
              </a:spcAft>
              <a:buFont typeface="+mj-lt"/>
              <a:buNone/>
            </a:pPr>
            <a:r>
              <a:rPr lang="en-GB" sz="1000" b="1" dirty="0">
                <a:solidFill>
                  <a:schemeClr val="tx1"/>
                </a:solidFill>
              </a:rPr>
              <a:t>Setting a background p</a:t>
            </a:r>
            <a:r>
              <a:rPr lang="en-GB" sz="1000" b="1" baseline="0" dirty="0">
                <a:solidFill>
                  <a:schemeClr val="tx1"/>
                </a:solidFill>
              </a:rPr>
              <a:t>icture</a:t>
            </a:r>
            <a:endParaRPr lang="en-GB" sz="1000" b="1" dirty="0">
              <a:solidFill>
                <a:schemeClr val="tx1"/>
              </a:solidFill>
            </a:endParaRPr>
          </a:p>
          <a:p>
            <a:pPr marL="228600" indent="-228600">
              <a:buFont typeface="+mj-lt"/>
              <a:buAutoNum type="arabicPeriod"/>
            </a:pPr>
            <a:r>
              <a:rPr lang="en-GB" sz="1000" dirty="0">
                <a:solidFill>
                  <a:schemeClr val="tx1"/>
                </a:solidFill>
              </a:rPr>
              <a:t>Delete text placeholder</a:t>
            </a:r>
          </a:p>
          <a:p>
            <a:pPr marL="228600" indent="-228600">
              <a:buFont typeface="+mj-lt"/>
              <a:buAutoNum type="arabicPeriod"/>
            </a:pPr>
            <a:r>
              <a:rPr lang="en-GB" sz="1000" dirty="0">
                <a:solidFill>
                  <a:schemeClr val="tx1"/>
                </a:solidFill>
              </a:rPr>
              <a:t>Click picture placeholder icon and select image</a:t>
            </a:r>
          </a:p>
          <a:p>
            <a:pPr marL="228600" indent="-228600">
              <a:buFont typeface="+mj-lt"/>
              <a:buAutoNum type="arabicPeriod"/>
            </a:pPr>
            <a:r>
              <a:rPr lang="en-GB" sz="1000" dirty="0">
                <a:solidFill>
                  <a:schemeClr val="tx1"/>
                </a:solidFill>
              </a:rPr>
              <a:t>Right click on slide and select ‘Reset Slide’ </a:t>
            </a:r>
          </a:p>
          <a:p>
            <a:pPr marL="228600" indent="-228600">
              <a:buFont typeface="+mj-lt"/>
              <a:buAutoNum type="arabicPeriod"/>
            </a:pPr>
            <a:r>
              <a:rPr lang="en-GB" sz="1000" dirty="0">
                <a:solidFill>
                  <a:schemeClr val="tx1"/>
                </a:solidFill>
              </a:rPr>
              <a:t>Type text</a:t>
            </a:r>
          </a:p>
        </p:txBody>
      </p:sp>
    </p:spTree>
    <p:extLst>
      <p:ext uri="{BB962C8B-B14F-4D97-AF65-F5344CB8AC3E}">
        <p14:creationId xmlns:p14="http://schemas.microsoft.com/office/powerpoint/2010/main" val="1174995265"/>
      </p:ext>
    </p:extLst>
  </p:cSld>
  <p:clrMapOvr>
    <a:masterClrMapping/>
  </p:clrMapOvr>
  <p:extLst mod="1">
    <p:ext uri="{DCECCB84-F9BA-43D5-87BE-67443E8EF086}">
      <p15:sldGuideLst xmlns:p15="http://schemas.microsoft.com/office/powerpoint/2012/main">
        <p15:guide id="1" orient="horz" pos="3164" userDrawn="1">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White)">
    <p:spTree>
      <p:nvGrpSpPr>
        <p:cNvPr id="1" name=""/>
        <p:cNvGrpSpPr/>
        <p:nvPr/>
      </p:nvGrpSpPr>
      <p:grpSpPr>
        <a:xfrm>
          <a:off x="0" y="0"/>
          <a:ext cx="0" cy="0"/>
          <a:chOff x="0" y="0"/>
          <a:chExt cx="0" cy="0"/>
        </a:xfrm>
      </p:grpSpPr>
      <p:sp>
        <p:nvSpPr>
          <p:cNvPr id="2" name="Title 1"/>
          <p:cNvSpPr>
            <a:spLocks noGrp="1"/>
          </p:cNvSpPr>
          <p:nvPr>
            <p:ph type="title"/>
          </p:nvPr>
        </p:nvSpPr>
        <p:spPr>
          <a:xfrm>
            <a:off x="360000" y="3957876"/>
            <a:ext cx="4032000" cy="1296000"/>
          </a:xfrm>
        </p:spPr>
        <p:txBody>
          <a:bodyPr anchor="b"/>
          <a:lstStyle>
            <a:lvl1pPr>
              <a:defRPr b="0">
                <a:solidFill>
                  <a:schemeClr val="accent1"/>
                </a:solidFill>
              </a:defRPr>
            </a:lvl1pPr>
          </a:lstStyle>
          <a:p>
            <a:r>
              <a:rPr lang="en-US"/>
              <a:t>Click to edit Master title style</a:t>
            </a:r>
            <a:endParaRPr lang="en-GB"/>
          </a:p>
        </p:txBody>
      </p:sp>
      <p:cxnSp>
        <p:nvCxnSpPr>
          <p:cNvPr id="5" name="Straight Connector 4"/>
          <p:cNvCxnSpPr/>
          <p:nvPr userDrawn="1"/>
        </p:nvCxnSpPr>
        <p:spPr>
          <a:xfrm>
            <a:off x="360000" y="5364000"/>
            <a:ext cx="8424000" cy="0"/>
          </a:xfrm>
          <a:prstGeom prst="line">
            <a:avLst/>
          </a:prstGeom>
          <a:ln>
            <a:solidFill>
              <a:srgbClr val="414042"/>
            </a:solidFill>
          </a:ln>
        </p:spPr>
        <p:style>
          <a:lnRef idx="1">
            <a:schemeClr val="dk1"/>
          </a:lnRef>
          <a:fillRef idx="0">
            <a:schemeClr val="dk1"/>
          </a:fillRef>
          <a:effectRef idx="0">
            <a:schemeClr val="dk1"/>
          </a:effectRef>
          <a:fontRef idx="minor">
            <a:schemeClr val="tx1"/>
          </a:fontRef>
        </p:style>
      </p:cxn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90306" y="338400"/>
            <a:ext cx="1492469" cy="351000"/>
          </a:xfrm>
          <a:prstGeom prst="rect">
            <a:avLst/>
          </a:prstGeom>
        </p:spPr>
      </p:pic>
    </p:spTree>
    <p:extLst>
      <p:ext uri="{BB962C8B-B14F-4D97-AF65-F5344CB8AC3E}">
        <p14:creationId xmlns:p14="http://schemas.microsoft.com/office/powerpoint/2010/main" val="2415030079"/>
      </p:ext>
    </p:extLst>
  </p:cSld>
  <p:clrMapOvr>
    <a:masterClrMapping/>
  </p:clrMapOvr>
  <p:extLst mod="1">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ictur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8774" y="4120636"/>
            <a:ext cx="4032000" cy="1296000"/>
          </a:xfrm>
        </p:spPr>
        <p:txBody>
          <a:bodyPr anchor="b"/>
          <a:lstStyle>
            <a:lvl1pPr>
              <a:defRPr b="0">
                <a:solidFill>
                  <a:schemeClr val="bg1"/>
                </a:solidFill>
              </a:defRPr>
            </a:lvl1pPr>
          </a:lstStyle>
          <a:p>
            <a:r>
              <a:rPr lang="en-US"/>
              <a:t>Click to edit Master title style</a:t>
            </a:r>
            <a:endParaRPr lang="en-GB"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90306" y="338400"/>
            <a:ext cx="1492469" cy="351000"/>
          </a:xfrm>
          <a:prstGeom prst="rect">
            <a:avLst/>
          </a:prstGeom>
        </p:spPr>
      </p:pic>
      <p:cxnSp>
        <p:nvCxnSpPr>
          <p:cNvPr id="6" name="Straight Connector 5"/>
          <p:cNvCxnSpPr/>
          <p:nvPr userDrawn="1"/>
        </p:nvCxnSpPr>
        <p:spPr>
          <a:xfrm>
            <a:off x="357908" y="862847"/>
            <a:ext cx="8428183"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
        <p:nvSpPr>
          <p:cNvPr id="5" name="TextBox 4"/>
          <p:cNvSpPr txBox="1"/>
          <p:nvPr userDrawn="1"/>
        </p:nvSpPr>
        <p:spPr>
          <a:xfrm>
            <a:off x="-2520000" y="0"/>
            <a:ext cx="2160000" cy="1299568"/>
          </a:xfrm>
          <a:prstGeom prst="rect">
            <a:avLst/>
          </a:prstGeom>
          <a:solidFill>
            <a:srgbClr val="FFC000"/>
          </a:solidFill>
        </p:spPr>
        <p:txBody>
          <a:bodyPr wrap="square" lIns="72000" tIns="72000" rIns="72000" bIns="72000" rtlCol="0">
            <a:spAutoFit/>
          </a:bodyPr>
          <a:lstStyle/>
          <a:p>
            <a:pPr marL="0" indent="0">
              <a:spcAft>
                <a:spcPts val="600"/>
              </a:spcAft>
              <a:buFont typeface="+mj-lt"/>
              <a:buNone/>
            </a:pPr>
            <a:r>
              <a:rPr lang="en-GB" sz="1000" b="1" dirty="0">
                <a:solidFill>
                  <a:schemeClr val="tx1"/>
                </a:solidFill>
              </a:rPr>
              <a:t>Setting a background</a:t>
            </a:r>
            <a:r>
              <a:rPr lang="en-GB" sz="1000" b="1" baseline="0" dirty="0">
                <a:solidFill>
                  <a:schemeClr val="tx1"/>
                </a:solidFill>
              </a:rPr>
              <a:t> picture</a:t>
            </a:r>
            <a:endParaRPr lang="en-GB" sz="1000" b="1" dirty="0">
              <a:solidFill>
                <a:schemeClr val="tx1"/>
              </a:solidFill>
            </a:endParaRPr>
          </a:p>
          <a:p>
            <a:pPr marL="228600" indent="-228600">
              <a:buFont typeface="+mj-lt"/>
              <a:buAutoNum type="arabicPeriod"/>
            </a:pPr>
            <a:r>
              <a:rPr lang="en-GB" sz="1000" dirty="0">
                <a:solidFill>
                  <a:schemeClr val="tx1"/>
                </a:solidFill>
              </a:rPr>
              <a:t>Right click on slide and select ‘Format Background’</a:t>
            </a:r>
          </a:p>
          <a:p>
            <a:pPr marL="228600" indent="-228600">
              <a:buFont typeface="+mj-lt"/>
              <a:buAutoNum type="arabicPeriod"/>
            </a:pPr>
            <a:r>
              <a:rPr lang="en-GB" sz="1000" dirty="0">
                <a:solidFill>
                  <a:schemeClr val="tx1"/>
                </a:solidFill>
              </a:rPr>
              <a:t>Select the ‘Picture or texture fill’ option</a:t>
            </a:r>
          </a:p>
          <a:p>
            <a:pPr marL="228600" indent="-228600">
              <a:buFont typeface="+mj-lt"/>
              <a:buAutoNum type="arabicPeriod"/>
            </a:pPr>
            <a:r>
              <a:rPr lang="en-GB" sz="1000" dirty="0">
                <a:solidFill>
                  <a:schemeClr val="tx1"/>
                </a:solidFill>
              </a:rPr>
              <a:t>Click ‘Insert from File’ and select image</a:t>
            </a:r>
          </a:p>
        </p:txBody>
      </p:sp>
    </p:spTree>
    <p:extLst>
      <p:ext uri="{BB962C8B-B14F-4D97-AF65-F5344CB8AC3E}">
        <p14:creationId xmlns:p14="http://schemas.microsoft.com/office/powerpoint/2010/main" val="1030645769"/>
      </p:ext>
    </p:extLst>
  </p:cSld>
  <p:clrMapOvr>
    <a:masterClrMapping/>
  </p:clrMapOvr>
  <p:extLst mod="1">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Placeholder">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60000" y="1044000"/>
            <a:ext cx="8425225"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itle 4"/>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453574590"/>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Placeholders (1 - 2)">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360000" y="3384000"/>
            <a:ext cx="4032000" cy="198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7" name="Content Placeholder 5"/>
          <p:cNvSpPr>
            <a:spLocks noGrp="1"/>
          </p:cNvSpPr>
          <p:nvPr>
            <p:ph sz="quarter" idx="11"/>
          </p:nvPr>
        </p:nvSpPr>
        <p:spPr>
          <a:xfrm>
            <a:off x="4750189" y="3384000"/>
            <a:ext cx="4032000" cy="198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Content Placeholder 2"/>
          <p:cNvSpPr>
            <a:spLocks noGrp="1"/>
          </p:cNvSpPr>
          <p:nvPr>
            <p:ph sz="quarter" idx="12"/>
          </p:nvPr>
        </p:nvSpPr>
        <p:spPr>
          <a:xfrm>
            <a:off x="360363" y="1044000"/>
            <a:ext cx="8421687" cy="21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6815558"/>
      </p:ext>
    </p:extLst>
  </p:cSld>
  <p:clrMapOvr>
    <a:masterClrMapping/>
  </p:clrMapOvr>
  <p:extLst mod="1">
    <p:ext uri="{DCECCB84-F9BA-43D5-87BE-67443E8EF086}">
      <p15:sldGuideLst xmlns:p15="http://schemas.microsoft.com/office/powerpoint/2012/main">
        <p15:guide id="1" orient="horz" pos="2129" userDrawn="1">
          <p15:clr>
            <a:srgbClr val="A4A3A4"/>
          </p15:clr>
        </p15:guide>
        <p15:guide id="2" orient="horz" pos="2026" userDrawn="1">
          <p15:clr>
            <a:srgbClr val="A4A3A4"/>
          </p15:clr>
        </p15:guide>
        <p15:guide id="3" pos="2767" userDrawn="1">
          <p15:clr>
            <a:srgbClr val="A4A3A4"/>
          </p15:clr>
        </p15:guide>
        <p15:guide id="4" pos="2993"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Placeholder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360000"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7" name="Content Placeholder 5"/>
          <p:cNvSpPr>
            <a:spLocks noGrp="1"/>
          </p:cNvSpPr>
          <p:nvPr>
            <p:ph sz="quarter" idx="11"/>
          </p:nvPr>
        </p:nvSpPr>
        <p:spPr>
          <a:xfrm>
            <a:off x="4750189"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81292002"/>
      </p:ext>
    </p:extLst>
  </p:cSld>
  <p:clrMapOvr>
    <a:masterClrMapping/>
  </p:clrMapOvr>
  <p:extLst mod="1">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Placeholders (Grey)">
    <p:bg>
      <p:bgPr>
        <a:solidFill>
          <a:schemeClr val="accent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en-GB"/>
          </a:p>
        </p:txBody>
      </p:sp>
      <p:sp>
        <p:nvSpPr>
          <p:cNvPr id="6" name="Content Placeholder 5"/>
          <p:cNvSpPr>
            <a:spLocks noGrp="1"/>
          </p:cNvSpPr>
          <p:nvPr>
            <p:ph sz="quarter" idx="10"/>
          </p:nvPr>
        </p:nvSpPr>
        <p:spPr>
          <a:xfrm>
            <a:off x="360000"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7" name="Content Placeholder 5"/>
          <p:cNvSpPr>
            <a:spLocks noGrp="1"/>
          </p:cNvSpPr>
          <p:nvPr>
            <p:ph sz="quarter" idx="11"/>
          </p:nvPr>
        </p:nvSpPr>
        <p:spPr>
          <a:xfrm>
            <a:off x="4750189" y="1043999"/>
            <a:ext cx="4032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26572913"/>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pos="2767" userDrawn="1">
          <p15:clr>
            <a:srgbClr val="A4A3A4"/>
          </p15:clr>
        </p15:guide>
        <p15:guide id="2" pos="2993" userDrawn="1">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775" y="463861"/>
            <a:ext cx="6210000" cy="3240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358775" y="1043999"/>
            <a:ext cx="8424000" cy="39780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42775" y="5267662"/>
            <a:ext cx="1440000" cy="126000"/>
          </a:xfrm>
          <a:prstGeom prst="rect">
            <a:avLst/>
          </a:prstGeom>
        </p:spPr>
        <p:txBody>
          <a:bodyPr vert="horz" lIns="0" tIns="0" rIns="0" bIns="0" rtlCol="0" anchor="t" anchorCtr="0"/>
          <a:lstStyle>
            <a:lvl1pPr algn="r">
              <a:defRPr sz="800">
                <a:solidFill>
                  <a:schemeClr val="tx1"/>
                </a:solidFill>
                <a:latin typeface="+mj-lt"/>
              </a:defRPr>
            </a:lvl1pPr>
          </a:lstStyle>
          <a:p>
            <a:fld id="{092B0DBA-95F1-497F-8832-BF8582B3B693}" type="datetime3">
              <a:rPr lang="en-US" smtClean="0"/>
              <a:t>21 September 2018</a:t>
            </a:fld>
            <a:endParaRPr lang="en-GB" dirty="0"/>
          </a:p>
        </p:txBody>
      </p:sp>
      <p:sp>
        <p:nvSpPr>
          <p:cNvPr id="5" name="Footer Placeholder 4"/>
          <p:cNvSpPr>
            <a:spLocks noGrp="1"/>
          </p:cNvSpPr>
          <p:nvPr>
            <p:ph type="ftr" sz="quarter" idx="3"/>
          </p:nvPr>
        </p:nvSpPr>
        <p:spPr>
          <a:xfrm>
            <a:off x="358775" y="5267662"/>
            <a:ext cx="4033838" cy="126000"/>
          </a:xfrm>
          <a:prstGeom prst="rect">
            <a:avLst/>
          </a:prstGeom>
        </p:spPr>
        <p:txBody>
          <a:bodyPr vert="horz" lIns="0" tIns="0" rIns="0" bIns="0" rtlCol="0" anchor="t" anchorCtr="0"/>
          <a:lstStyle>
            <a:lvl1pPr algn="l">
              <a:defRPr sz="800">
                <a:solidFill>
                  <a:schemeClr val="tx1"/>
                </a:solidFill>
                <a:latin typeface="+mj-lt"/>
              </a:defRPr>
            </a:lvl1pPr>
          </a:lstStyle>
          <a:p>
            <a:r>
              <a:rPr lang="en-GB"/>
              <a:t>Author Name</a:t>
            </a:r>
            <a:endParaRPr lang="en-GB" dirty="0"/>
          </a:p>
        </p:txBody>
      </p:sp>
      <p:pic>
        <p:nvPicPr>
          <p:cNvPr id="8" name="Picture 7"/>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7290306" y="338400"/>
            <a:ext cx="1492469" cy="351000"/>
          </a:xfrm>
          <a:prstGeom prst="rect">
            <a:avLst/>
          </a:prstGeom>
        </p:spPr>
      </p:pic>
      <p:cxnSp>
        <p:nvCxnSpPr>
          <p:cNvPr id="9" name="Straight Connector 8"/>
          <p:cNvCxnSpPr/>
          <p:nvPr userDrawn="1"/>
        </p:nvCxnSpPr>
        <p:spPr>
          <a:xfrm>
            <a:off x="357908" y="862847"/>
            <a:ext cx="8428183"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6977327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22" r:id="rId3"/>
    <p:sldLayoutId id="2147483720" r:id="rId4"/>
    <p:sldLayoutId id="2147483721" r:id="rId5"/>
    <p:sldLayoutId id="2147483665" r:id="rId6"/>
    <p:sldLayoutId id="2147483717" r:id="rId7"/>
    <p:sldLayoutId id="2147483713" r:id="rId8"/>
    <p:sldLayoutId id="2147483718" r:id="rId9"/>
    <p:sldLayoutId id="2147483714" r:id="rId10"/>
    <p:sldLayoutId id="2147483719" r:id="rId11"/>
    <p:sldLayoutId id="2147483723" r:id="rId12"/>
    <p:sldLayoutId id="2147483724" r:id="rId13"/>
  </p:sldLayoutIdLst>
  <p:hf sldNum="0" hdr="0"/>
  <p:txStyles>
    <p:titleStyle>
      <a:lvl1pPr algn="l" defTabSz="457200" rtl="0" eaLnBrk="1" latinLnBrk="0" hangingPunct="1">
        <a:lnSpc>
          <a:spcPct val="100000"/>
        </a:lnSpc>
        <a:spcBef>
          <a:spcPct val="0"/>
        </a:spcBef>
        <a:buNone/>
        <a:defRPr sz="1800" b="1" kern="1200">
          <a:solidFill>
            <a:schemeClr val="tx1"/>
          </a:solidFill>
          <a:latin typeface="+mj-lt"/>
          <a:ea typeface="+mj-ea"/>
          <a:cs typeface="+mj-cs"/>
        </a:defRPr>
      </a:lvl1pPr>
    </p:titleStyle>
    <p:bodyStyle>
      <a:lvl1pPr marL="180000" indent="-180000" algn="l" defTabSz="457200" rtl="0" eaLnBrk="1" latinLnBrk="0" hangingPunct="1">
        <a:lnSpc>
          <a:spcPct val="105000"/>
        </a:lnSpc>
        <a:spcBef>
          <a:spcPts val="0"/>
        </a:spcBef>
        <a:buClr>
          <a:schemeClr val="accent1"/>
        </a:buClr>
        <a:buFont typeface="Arial" panose="020B0604020202020204" pitchFamily="34" charset="0"/>
        <a:buChar char="•"/>
        <a:defRPr sz="1200" kern="1200">
          <a:solidFill>
            <a:schemeClr val="tx1"/>
          </a:solidFill>
          <a:latin typeface="+mn-lt"/>
          <a:ea typeface="+mn-ea"/>
          <a:cs typeface="+mn-cs"/>
        </a:defRPr>
      </a:lvl1pPr>
      <a:lvl2pPr marL="360000" indent="-180000" algn="l" defTabSz="457200" rtl="0" eaLnBrk="1" latinLnBrk="0" hangingPunct="1">
        <a:lnSpc>
          <a:spcPct val="105000"/>
        </a:lnSpc>
        <a:spcBef>
          <a:spcPts val="0"/>
        </a:spcBef>
        <a:buClr>
          <a:schemeClr val="accent1"/>
        </a:buClr>
        <a:buFont typeface="Arial" panose="020B0604020202020204" pitchFamily="34" charset="0"/>
        <a:buChar char="•"/>
        <a:defRPr sz="1200" kern="1200">
          <a:solidFill>
            <a:schemeClr val="tx1"/>
          </a:solidFill>
          <a:latin typeface="+mn-lt"/>
          <a:ea typeface="+mn-ea"/>
          <a:cs typeface="+mn-cs"/>
        </a:defRPr>
      </a:lvl2pPr>
      <a:lvl3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200" kern="1200">
          <a:solidFill>
            <a:schemeClr val="tx1"/>
          </a:solidFill>
          <a:latin typeface="+mn-lt"/>
          <a:ea typeface="+mn-ea"/>
          <a:cs typeface="+mn-cs"/>
        </a:defRPr>
      </a:lvl3pPr>
      <a:lvl4pPr marL="18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4pPr>
      <a:lvl5pPr marL="36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5pPr>
      <a:lvl6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6pPr>
      <a:lvl7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7pPr>
      <a:lvl8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8pPr>
      <a:lvl9pPr marL="540000" indent="-180000" algn="l" defTabSz="457200" rtl="0" eaLnBrk="1" latinLnBrk="0" hangingPunct="1">
        <a:lnSpc>
          <a:spcPct val="105000"/>
        </a:lnSpc>
        <a:spcBef>
          <a:spcPts val="0"/>
        </a:spcBef>
        <a:buClr>
          <a:schemeClr val="accent1"/>
        </a:buClr>
        <a:buFont typeface="Arial" panose="020B0604020202020204" pitchFamily="34" charset="0"/>
        <a:buChar char="•"/>
        <a:defRPr sz="1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26" userDrawn="1">
          <p15:clr>
            <a:srgbClr val="A4A3A4"/>
          </p15:clr>
        </p15:guide>
        <p15:guide id="2" pos="5534" userDrawn="1">
          <p15:clr>
            <a:srgbClr val="A4A3A4"/>
          </p15:clr>
        </p15:guide>
        <p15:guide id="4" orient="horz" pos="654" userDrawn="1">
          <p15:clr>
            <a:srgbClr val="A4A3A4"/>
          </p15:clr>
        </p15:guide>
        <p15:guide id="5" orient="horz" pos="3384"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i="1" dirty="0" smtClean="0">
                <a:latin typeface="Book Antiqua"/>
                <a:cs typeface="Book Antiqua"/>
              </a:rPr>
              <a:t>Peters v Haringey</a:t>
            </a:r>
            <a:r>
              <a:rPr lang="en-GB" sz="3200" b="1" dirty="0" smtClean="0">
                <a:latin typeface="Book Antiqua"/>
                <a:cs typeface="Book Antiqua"/>
              </a:rPr>
              <a:t>, GPOC and commercial purposes</a:t>
            </a:r>
            <a:br>
              <a:rPr lang="en-GB" sz="3200" b="1" dirty="0" smtClean="0">
                <a:latin typeface="Book Antiqua"/>
                <a:cs typeface="Book Antiqua"/>
              </a:rPr>
            </a:br>
            <a:r>
              <a:rPr lang="en-GB" sz="3200" dirty="0" smtClean="0">
                <a:latin typeface="Book Antiqua"/>
                <a:cs typeface="Book Antiqua"/>
              </a:rPr>
              <a:t>Daniel Isenberg</a:t>
            </a:r>
            <a:endParaRPr lang="en-GB" sz="3200" dirty="0"/>
          </a:p>
        </p:txBody>
      </p:sp>
      <p:sp>
        <p:nvSpPr>
          <p:cNvPr id="3" name="Date Placeholder 2"/>
          <p:cNvSpPr>
            <a:spLocks noGrp="1"/>
          </p:cNvSpPr>
          <p:nvPr>
            <p:ph type="dt" sz="half" idx="10"/>
          </p:nvPr>
        </p:nvSpPr>
        <p:spPr/>
        <p:txBody>
          <a:bodyPr/>
          <a:lstStyle/>
          <a:p>
            <a:r>
              <a:rPr lang="en-GB" dirty="0" smtClean="0"/>
              <a:t>September 2018 </a:t>
            </a:r>
            <a:endParaRPr lang="en-GB" dirty="0"/>
          </a:p>
        </p:txBody>
      </p:sp>
      <p:sp>
        <p:nvSpPr>
          <p:cNvPr id="4" name="Footer Placeholder 3"/>
          <p:cNvSpPr>
            <a:spLocks noGrp="1"/>
          </p:cNvSpPr>
          <p:nvPr>
            <p:ph type="ftr" sz="quarter" idx="11"/>
          </p:nvPr>
        </p:nvSpPr>
        <p:spPr/>
        <p:txBody>
          <a:bodyPr/>
          <a:lstStyle/>
          <a:p>
            <a:r>
              <a:rPr lang="en-GB" dirty="0" smtClean="0"/>
              <a:t>Daniel Isenberg</a:t>
            </a:r>
            <a:endParaRPr lang="en-GB" dirty="0"/>
          </a:p>
        </p:txBody>
      </p:sp>
    </p:spTree>
    <p:extLst>
      <p:ext uri="{BB962C8B-B14F-4D97-AF65-F5344CB8AC3E}">
        <p14:creationId xmlns:p14="http://schemas.microsoft.com/office/powerpoint/2010/main" val="3628397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63861"/>
            <a:ext cx="6210000" cy="324000"/>
          </a:xfrm>
        </p:spPr>
        <p:txBody>
          <a:bodyPr/>
          <a:lstStyle/>
          <a:p>
            <a:r>
              <a:rPr lang="en-GB" sz="2800" dirty="0"/>
              <a:t>Implications (2)</a:t>
            </a:r>
            <a:endParaRPr lang="en-GB" sz="2600" dirty="0"/>
          </a:p>
        </p:txBody>
      </p:sp>
      <p:sp>
        <p:nvSpPr>
          <p:cNvPr id="3" name="Content Placeholder 2"/>
          <p:cNvSpPr>
            <a:spLocks noGrp="1"/>
          </p:cNvSpPr>
          <p:nvPr>
            <p:ph sz="quarter" idx="10"/>
          </p:nvPr>
        </p:nvSpPr>
        <p:spPr>
          <a:xfrm>
            <a:off x="359999" y="1043998"/>
            <a:ext cx="8414545" cy="4359275"/>
          </a:xfrm>
        </p:spPr>
        <p:txBody>
          <a:bodyPr>
            <a:normAutofit/>
          </a:bodyPr>
          <a:lstStyle/>
          <a:p>
            <a:pPr marL="180975" lvl="1" indent="-180975"/>
            <a:r>
              <a:rPr lang="en-GB" sz="2200" dirty="0"/>
              <a:t>Net effect is that only cases that are in or close to the “plain vanilla” trading category will have to be pursued through a company</a:t>
            </a:r>
          </a:p>
          <a:p>
            <a:pPr marL="180975" lvl="1" indent="-180975">
              <a:buNone/>
            </a:pPr>
            <a:endParaRPr lang="en-GB" sz="2200" dirty="0"/>
          </a:p>
          <a:p>
            <a:pPr marL="180975" lvl="1" indent="-180975"/>
            <a:r>
              <a:rPr lang="en-GB" sz="2200" dirty="0"/>
              <a:t>Might even such cases escape the net if profits were earmarked for a particular social purpose? – may prove too much, given the legislative intention</a:t>
            </a:r>
          </a:p>
          <a:p>
            <a:pPr marL="180975" lvl="1" indent="-180975"/>
            <a:endParaRPr lang="en-GB" sz="2200" dirty="0"/>
          </a:p>
          <a:p>
            <a:pPr marL="180975" lvl="1" indent="-180975"/>
            <a:r>
              <a:rPr lang="en-GB" sz="2200" dirty="0"/>
              <a:t>“Overall” rather than “atomised” approach to what authority is doing makes analysis simpler – but makes it less likely that </a:t>
            </a:r>
            <a:r>
              <a:rPr lang="en-GB" sz="2200" dirty="0" smtClean="0"/>
              <a:t>GPOC </a:t>
            </a:r>
            <a:r>
              <a:rPr lang="en-GB" sz="2200" dirty="0"/>
              <a:t>can be used, without a company, for “gap plugging” aspects of commercial transactions relying mainly on other </a:t>
            </a:r>
            <a:r>
              <a:rPr lang="en-GB" sz="2200" dirty="0" smtClean="0"/>
              <a:t>powers</a:t>
            </a:r>
            <a:endParaRPr lang="en-GB" sz="2200" dirty="0"/>
          </a:p>
          <a:p>
            <a:pPr marL="0" lvl="3" indent="0">
              <a:buNone/>
            </a:pPr>
            <a:endParaRPr lang="en-GB" dirty="0"/>
          </a:p>
        </p:txBody>
      </p:sp>
    </p:spTree>
    <p:extLst>
      <p:ext uri="{BB962C8B-B14F-4D97-AF65-F5344CB8AC3E}">
        <p14:creationId xmlns:p14="http://schemas.microsoft.com/office/powerpoint/2010/main" val="2549881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63861"/>
            <a:ext cx="6210000" cy="324000"/>
          </a:xfrm>
        </p:spPr>
        <p:txBody>
          <a:bodyPr/>
          <a:lstStyle/>
          <a:p>
            <a:r>
              <a:rPr lang="en-GB" sz="2800" dirty="0"/>
              <a:t>Other powers? – the argument</a:t>
            </a:r>
            <a:endParaRPr lang="en-GB" sz="2600" dirty="0"/>
          </a:p>
        </p:txBody>
      </p:sp>
      <p:sp>
        <p:nvSpPr>
          <p:cNvPr id="3" name="Content Placeholder 2"/>
          <p:cNvSpPr>
            <a:spLocks noGrp="1"/>
          </p:cNvSpPr>
          <p:nvPr>
            <p:ph sz="quarter" idx="10"/>
          </p:nvPr>
        </p:nvSpPr>
        <p:spPr>
          <a:xfrm>
            <a:off x="359999" y="1043998"/>
            <a:ext cx="8414545" cy="4359275"/>
          </a:xfrm>
        </p:spPr>
        <p:txBody>
          <a:bodyPr>
            <a:normAutofit/>
          </a:bodyPr>
          <a:lstStyle/>
          <a:p>
            <a:r>
              <a:rPr lang="en-GB" sz="2200" dirty="0"/>
              <a:t>Council relied in alternative on “cocktail” of other powers:</a:t>
            </a:r>
          </a:p>
          <a:p>
            <a:pPr lvl="1"/>
            <a:endParaRPr lang="en-GB" sz="2200" dirty="0"/>
          </a:p>
          <a:p>
            <a:pPr lvl="2">
              <a:buFont typeface="Wingdings" panose="05000000000000000000" pitchFamily="2" charset="2"/>
              <a:buChar char="Ø"/>
            </a:pPr>
            <a:r>
              <a:rPr lang="en-GB" sz="2200" dirty="0"/>
              <a:t>LGA 2003 section 12 (investment) – for purposes of housing/economic development functions</a:t>
            </a:r>
          </a:p>
          <a:p>
            <a:pPr marL="306000" lvl="2" indent="0">
              <a:buNone/>
            </a:pPr>
            <a:endParaRPr lang="en-GB" sz="2200" dirty="0"/>
          </a:p>
          <a:p>
            <a:pPr lvl="2">
              <a:buFont typeface="Wingdings" panose="05000000000000000000" pitchFamily="2" charset="2"/>
              <a:buChar char="Ø"/>
            </a:pPr>
            <a:r>
              <a:rPr lang="en-GB" sz="2200" dirty="0"/>
              <a:t>LG (Contracts) Act 1997 section 1 (contract entry)</a:t>
            </a:r>
          </a:p>
          <a:p>
            <a:pPr marL="306000" lvl="2" indent="0">
              <a:buNone/>
            </a:pPr>
            <a:endParaRPr lang="en-GB" sz="2200" dirty="0"/>
          </a:p>
          <a:p>
            <a:pPr lvl="2">
              <a:buFont typeface="Wingdings" panose="05000000000000000000" pitchFamily="2" charset="2"/>
              <a:buChar char="Ø"/>
            </a:pPr>
            <a:r>
              <a:rPr lang="en-GB" sz="2200" dirty="0"/>
              <a:t>LGA 1972 sections 111 (general incidental), 123 (land disposal)</a:t>
            </a:r>
          </a:p>
          <a:p>
            <a:pPr marL="306000" lvl="2" indent="0">
              <a:buNone/>
            </a:pPr>
            <a:endParaRPr lang="en-GB" sz="2200" dirty="0"/>
          </a:p>
          <a:p>
            <a:pPr lvl="2">
              <a:buFont typeface="Wingdings" panose="05000000000000000000" pitchFamily="2" charset="2"/>
              <a:buChar char="Ø"/>
            </a:pPr>
            <a:r>
              <a:rPr lang="en-GB" sz="2200" dirty="0"/>
              <a:t>Local Authorities (Land) Act 1963</a:t>
            </a: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1880399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63861"/>
            <a:ext cx="6210000" cy="324000"/>
          </a:xfrm>
        </p:spPr>
        <p:txBody>
          <a:bodyPr/>
          <a:lstStyle/>
          <a:p>
            <a:r>
              <a:rPr lang="en-GB" sz="2800" dirty="0" smtClean="0"/>
              <a:t>Other </a:t>
            </a:r>
            <a:r>
              <a:rPr lang="en-GB" sz="2800" dirty="0"/>
              <a:t>powers? – the judgment</a:t>
            </a:r>
            <a:r>
              <a:rPr lang="en-AU" sz="2600" dirty="0" smtClean="0"/>
              <a:t> </a:t>
            </a:r>
            <a:endParaRPr lang="en-GB" sz="2600" dirty="0"/>
          </a:p>
        </p:txBody>
      </p:sp>
      <p:sp>
        <p:nvSpPr>
          <p:cNvPr id="3" name="Content Placeholder 2"/>
          <p:cNvSpPr>
            <a:spLocks noGrp="1"/>
          </p:cNvSpPr>
          <p:nvPr>
            <p:ph sz="quarter" idx="10"/>
          </p:nvPr>
        </p:nvSpPr>
        <p:spPr>
          <a:xfrm>
            <a:off x="359999" y="1043998"/>
            <a:ext cx="8414545" cy="4359275"/>
          </a:xfrm>
        </p:spPr>
        <p:txBody>
          <a:bodyPr>
            <a:normAutofit fontScale="92500"/>
          </a:bodyPr>
          <a:lstStyle/>
          <a:p>
            <a:pPr lvl="1"/>
            <a:r>
              <a:rPr lang="en-GB" sz="2200" dirty="0" err="1"/>
              <a:t>Ouseley</a:t>
            </a:r>
            <a:r>
              <a:rPr lang="en-GB" sz="2200" dirty="0"/>
              <a:t> J was sceptical that these provisions could be relied upon if (contrary to his view) Council was acting for a commercial purpose</a:t>
            </a:r>
          </a:p>
          <a:p>
            <a:pPr lvl="1"/>
            <a:endParaRPr lang="en-GB" sz="2200" dirty="0"/>
          </a:p>
          <a:p>
            <a:pPr lvl="1"/>
            <a:r>
              <a:rPr lang="en-GB" sz="2200" dirty="0"/>
              <a:t>But this must be seen as part and parcel of his approach to what “commercial purpose” means, i.e. that it applies where authority’s sole or dominant objective is to make money – this would fall outside at any rate s 111 – also seems that </a:t>
            </a:r>
            <a:r>
              <a:rPr lang="en-GB" sz="2200" dirty="0" err="1"/>
              <a:t>Ouseley</a:t>
            </a:r>
            <a:r>
              <a:rPr lang="en-GB" sz="2200" dirty="0"/>
              <a:t> J saw some limits to concept of “investment”</a:t>
            </a:r>
          </a:p>
          <a:p>
            <a:pPr marL="0" lvl="1" indent="0">
              <a:buNone/>
            </a:pPr>
            <a:endParaRPr lang="en-GB" sz="2200" dirty="0"/>
          </a:p>
          <a:p>
            <a:pPr lvl="1"/>
            <a:r>
              <a:rPr lang="en-GB" sz="2200" dirty="0"/>
              <a:t>If “commercial purpose” was more widely interpreted, other side of coin would be that such powers might apply in such cases – s 4(2) restriction only applies where </a:t>
            </a:r>
            <a:r>
              <a:rPr lang="en-GB" sz="2200" dirty="0" smtClean="0"/>
              <a:t>GPOC </a:t>
            </a:r>
            <a:r>
              <a:rPr lang="en-GB" sz="2200" dirty="0"/>
              <a:t>is the power being used</a:t>
            </a: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3656439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63861"/>
            <a:ext cx="6210000" cy="324000"/>
          </a:xfrm>
        </p:spPr>
        <p:txBody>
          <a:bodyPr/>
          <a:lstStyle/>
          <a:p>
            <a:r>
              <a:rPr lang="en-AU" sz="2600" dirty="0" smtClean="0"/>
              <a:t>Consultation obligations </a:t>
            </a:r>
            <a:endParaRPr lang="en-GB" sz="2600" dirty="0"/>
          </a:p>
        </p:txBody>
      </p:sp>
      <p:sp>
        <p:nvSpPr>
          <p:cNvPr id="3" name="Content Placeholder 2"/>
          <p:cNvSpPr>
            <a:spLocks noGrp="1"/>
          </p:cNvSpPr>
          <p:nvPr>
            <p:ph sz="quarter" idx="10"/>
          </p:nvPr>
        </p:nvSpPr>
        <p:spPr>
          <a:xfrm>
            <a:off x="359999" y="1043998"/>
            <a:ext cx="8414545" cy="4359275"/>
          </a:xfrm>
        </p:spPr>
        <p:txBody>
          <a:bodyPr>
            <a:normAutofit fontScale="47500" lnSpcReduction="20000"/>
          </a:bodyPr>
          <a:lstStyle/>
          <a:p>
            <a:pPr marL="0" lvl="1" indent="0">
              <a:buNone/>
            </a:pPr>
            <a:endParaRPr lang="en-GB" sz="3200" dirty="0" smtClean="0"/>
          </a:p>
          <a:p>
            <a:pPr marL="0" lvl="1" indent="0">
              <a:buNone/>
            </a:pPr>
            <a:endParaRPr lang="en-GB" sz="3200" dirty="0"/>
          </a:p>
          <a:p>
            <a:pPr marL="0" lvl="1" indent="0">
              <a:buNone/>
            </a:pPr>
            <a:r>
              <a:rPr lang="en-GB" sz="3200" dirty="0"/>
              <a:t>   Local Government Act 1999 s 3 –</a:t>
            </a:r>
          </a:p>
          <a:p>
            <a:pPr marL="0" lvl="1" indent="0">
              <a:buNone/>
            </a:pPr>
            <a:endParaRPr lang="en-GB" sz="3200" dirty="0"/>
          </a:p>
          <a:p>
            <a:pPr marL="0" lvl="1" indent="0">
              <a:buNone/>
            </a:pPr>
            <a:r>
              <a:rPr lang="en-GB" sz="3200" dirty="0"/>
              <a:t>   “(1</a:t>
            </a:r>
            <a:r>
              <a:rPr lang="en-GB" sz="3200" dirty="0" smtClean="0"/>
              <a:t>)	</a:t>
            </a:r>
            <a:r>
              <a:rPr lang="en-GB" sz="3200" dirty="0"/>
              <a:t>	A best value authority must make arrangements to secure continuous 	improvement in </a:t>
            </a:r>
            <a:r>
              <a:rPr lang="en-GB" sz="3200" dirty="0" smtClean="0"/>
              <a:t>			the </a:t>
            </a:r>
            <a:r>
              <a:rPr lang="en-GB" sz="3200" dirty="0"/>
              <a:t>way in which its functions are exercised . . .</a:t>
            </a:r>
          </a:p>
          <a:p>
            <a:pPr marL="0" lvl="1" indent="0">
              <a:buNone/>
            </a:pPr>
            <a:endParaRPr lang="en-GB" sz="3200" dirty="0"/>
          </a:p>
          <a:p>
            <a:pPr marL="0" lvl="1" indent="0">
              <a:buNone/>
            </a:pPr>
            <a:r>
              <a:rPr lang="en-GB" sz="3200" dirty="0" smtClean="0"/>
              <a:t>    </a:t>
            </a:r>
            <a:r>
              <a:rPr lang="en-GB" sz="3200" dirty="0"/>
              <a:t>(2)	</a:t>
            </a:r>
            <a:r>
              <a:rPr lang="en-GB" sz="3200" dirty="0" smtClean="0"/>
              <a:t>	For </a:t>
            </a:r>
            <a:r>
              <a:rPr lang="en-GB" sz="3200" dirty="0"/>
              <a:t>the purpose of deciding how to fulfil [that] duty, </a:t>
            </a:r>
            <a:r>
              <a:rPr lang="en-GB" sz="3200" dirty="0" smtClean="0"/>
              <a:t>an authority </a:t>
            </a:r>
            <a:r>
              <a:rPr lang="en-GB" sz="3200" dirty="0"/>
              <a:t>must consult – </a:t>
            </a:r>
            <a:r>
              <a:rPr lang="en-GB" sz="3200" dirty="0" smtClean="0"/>
              <a:t>. </a:t>
            </a:r>
            <a:r>
              <a:rPr lang="en-GB" sz="3200" dirty="0"/>
              <a:t>. . </a:t>
            </a:r>
            <a:r>
              <a:rPr lang="en-GB" sz="3200" dirty="0" smtClean="0"/>
              <a:t>			[</a:t>
            </a:r>
            <a:r>
              <a:rPr lang="en-GB" sz="3200" dirty="0"/>
              <a:t>persons who appear to the </a:t>
            </a:r>
            <a:r>
              <a:rPr lang="en-GB" sz="3200" dirty="0" smtClean="0"/>
              <a:t>authority </a:t>
            </a:r>
            <a:r>
              <a:rPr lang="en-GB" sz="3200" dirty="0"/>
              <a:t>to be representative of [the following groups]:</a:t>
            </a:r>
          </a:p>
          <a:p>
            <a:pPr marL="0" lvl="1" indent="0">
              <a:buNone/>
            </a:pPr>
            <a:endParaRPr lang="en-GB" sz="3200" dirty="0"/>
          </a:p>
          <a:p>
            <a:pPr marL="0" lvl="1" indent="0">
              <a:buNone/>
            </a:pPr>
            <a:r>
              <a:rPr lang="en-GB" sz="3200" dirty="0"/>
              <a:t>	</a:t>
            </a:r>
            <a:r>
              <a:rPr lang="en-GB" sz="3200" dirty="0" smtClean="0"/>
              <a:t>	(</a:t>
            </a:r>
            <a:r>
              <a:rPr lang="en-GB" sz="3200" dirty="0"/>
              <a:t>a) [local taxpayers]</a:t>
            </a:r>
          </a:p>
          <a:p>
            <a:pPr marL="0" lvl="1" indent="0">
              <a:buNone/>
            </a:pPr>
            <a:endParaRPr lang="en-GB" sz="3200" dirty="0"/>
          </a:p>
          <a:p>
            <a:pPr marL="0" lvl="1" indent="0">
              <a:buNone/>
            </a:pPr>
            <a:r>
              <a:rPr lang="en-GB" sz="3200" dirty="0"/>
              <a:t>	</a:t>
            </a:r>
            <a:r>
              <a:rPr lang="en-GB" sz="3200" dirty="0" smtClean="0"/>
              <a:t>	(</a:t>
            </a:r>
            <a:r>
              <a:rPr lang="en-GB" sz="3200" dirty="0"/>
              <a:t>b) [local ratepayers]</a:t>
            </a:r>
          </a:p>
          <a:p>
            <a:pPr marL="0" lvl="1" indent="0">
              <a:buNone/>
            </a:pPr>
            <a:endParaRPr lang="en-GB" sz="3200" dirty="0"/>
          </a:p>
          <a:p>
            <a:pPr marL="0" lvl="1" indent="0">
              <a:buNone/>
            </a:pPr>
            <a:r>
              <a:rPr lang="en-GB" sz="3200" dirty="0"/>
              <a:t>	</a:t>
            </a:r>
            <a:r>
              <a:rPr lang="en-GB" sz="3200" dirty="0" smtClean="0"/>
              <a:t>	(</a:t>
            </a:r>
            <a:r>
              <a:rPr lang="en-GB" sz="3200" dirty="0"/>
              <a:t>c) [service users]</a:t>
            </a:r>
          </a:p>
          <a:p>
            <a:pPr marL="0" lvl="1" indent="0">
              <a:buNone/>
            </a:pPr>
            <a:endParaRPr lang="en-GB" sz="3200" dirty="0"/>
          </a:p>
          <a:p>
            <a:pPr marL="0" lvl="1" indent="0">
              <a:buNone/>
            </a:pPr>
            <a:r>
              <a:rPr lang="en-GB" sz="3200" dirty="0"/>
              <a:t>	</a:t>
            </a:r>
            <a:r>
              <a:rPr lang="en-GB" sz="3200" dirty="0" smtClean="0"/>
              <a:t>	(</a:t>
            </a:r>
            <a:r>
              <a:rPr lang="en-GB" sz="3200" dirty="0"/>
              <a:t>d) persons appearing to the authority to have an interest </a:t>
            </a:r>
            <a:r>
              <a:rPr lang="en-GB" sz="3200" dirty="0" smtClean="0"/>
              <a:t>in </a:t>
            </a:r>
            <a:r>
              <a:rPr lang="en-GB" sz="3200" dirty="0"/>
              <a:t>any area within </a:t>
            </a:r>
            <a:r>
              <a:rPr lang="en-GB" sz="3200" dirty="0" smtClean="0"/>
              <a:t>					which </a:t>
            </a:r>
            <a:r>
              <a:rPr lang="en-GB" sz="3200" dirty="0"/>
              <a:t>the authority carries out functions.”</a:t>
            </a: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1875485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63861"/>
            <a:ext cx="6889750" cy="324000"/>
          </a:xfrm>
        </p:spPr>
        <p:txBody>
          <a:bodyPr/>
          <a:lstStyle/>
          <a:p>
            <a:r>
              <a:rPr lang="en-GB" sz="2800" dirty="0"/>
              <a:t>The three great section 3 mysteries</a:t>
            </a:r>
            <a:endParaRPr lang="en-GB" sz="2600" dirty="0"/>
          </a:p>
        </p:txBody>
      </p:sp>
      <p:sp>
        <p:nvSpPr>
          <p:cNvPr id="3" name="Content Placeholder 2"/>
          <p:cNvSpPr>
            <a:spLocks noGrp="1"/>
          </p:cNvSpPr>
          <p:nvPr>
            <p:ph sz="quarter" idx="10"/>
          </p:nvPr>
        </p:nvSpPr>
        <p:spPr>
          <a:xfrm>
            <a:off x="359999" y="1043998"/>
            <a:ext cx="8414545" cy="4359275"/>
          </a:xfrm>
        </p:spPr>
        <p:txBody>
          <a:bodyPr>
            <a:normAutofit/>
          </a:bodyPr>
          <a:lstStyle/>
          <a:p>
            <a:pPr lvl="1"/>
            <a:r>
              <a:rPr lang="en-GB" sz="2200" dirty="0"/>
              <a:t>When does the consultation obligation apply?</a:t>
            </a:r>
          </a:p>
          <a:p>
            <a:pPr marL="306000" lvl="2" indent="0">
              <a:buNone/>
            </a:pPr>
            <a:endParaRPr lang="en-GB" sz="2200" dirty="0"/>
          </a:p>
          <a:p>
            <a:pPr lvl="1"/>
            <a:r>
              <a:rPr lang="en-GB" sz="2200" dirty="0"/>
              <a:t>What is the fourth [sub-para (d)] consultee group aimed at?</a:t>
            </a:r>
          </a:p>
          <a:p>
            <a:pPr lvl="1"/>
            <a:endParaRPr lang="en-GB" sz="2200" dirty="0"/>
          </a:p>
          <a:p>
            <a:pPr lvl="1"/>
            <a:r>
              <a:rPr lang="en-GB" sz="2200" dirty="0"/>
              <a:t>Why do almost no authorities appear to take any notice of this duty?</a:t>
            </a:r>
          </a:p>
          <a:p>
            <a:pPr lvl="1"/>
            <a:endParaRPr lang="en-GB" sz="2200" i="1" dirty="0"/>
          </a:p>
          <a:p>
            <a:pPr marL="0" lvl="1" indent="0">
              <a:buNone/>
            </a:pPr>
            <a:r>
              <a:rPr lang="en-GB" sz="2200" i="1" dirty="0" smtClean="0"/>
              <a:t>Lack of assistance from the statutory guidance</a:t>
            </a:r>
            <a:endParaRPr lang="en-GB" sz="2200" i="1" dirty="0"/>
          </a:p>
          <a:p>
            <a:pPr marL="0" lvl="3" indent="0">
              <a:buNone/>
            </a:pPr>
            <a:endParaRPr lang="en-GB" sz="2200" dirty="0"/>
          </a:p>
          <a:p>
            <a:pPr marL="0" lvl="3" indent="0">
              <a:buNone/>
            </a:pPr>
            <a:endParaRPr lang="en-GB" dirty="0"/>
          </a:p>
        </p:txBody>
      </p:sp>
    </p:spTree>
    <p:extLst>
      <p:ext uri="{BB962C8B-B14F-4D97-AF65-F5344CB8AC3E}">
        <p14:creationId xmlns:p14="http://schemas.microsoft.com/office/powerpoint/2010/main" val="2893494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63861"/>
            <a:ext cx="6210000" cy="324000"/>
          </a:xfrm>
        </p:spPr>
        <p:txBody>
          <a:bodyPr/>
          <a:lstStyle/>
          <a:p>
            <a:r>
              <a:rPr lang="en-GB" sz="2800" dirty="0" smtClean="0"/>
              <a:t>Section 3 </a:t>
            </a:r>
            <a:r>
              <a:rPr lang="en-GB" sz="2800" dirty="0" err="1" smtClean="0"/>
              <a:t>caselaw</a:t>
            </a:r>
            <a:endParaRPr lang="en-GB" sz="2600" dirty="0"/>
          </a:p>
        </p:txBody>
      </p:sp>
      <p:sp>
        <p:nvSpPr>
          <p:cNvPr id="3" name="Content Placeholder 2"/>
          <p:cNvSpPr>
            <a:spLocks noGrp="1"/>
          </p:cNvSpPr>
          <p:nvPr>
            <p:ph sz="quarter" idx="10"/>
          </p:nvPr>
        </p:nvSpPr>
        <p:spPr>
          <a:xfrm>
            <a:off x="359999" y="1043998"/>
            <a:ext cx="8414545" cy="4359275"/>
          </a:xfrm>
        </p:spPr>
        <p:txBody>
          <a:bodyPr>
            <a:normAutofit/>
          </a:bodyPr>
          <a:lstStyle/>
          <a:p>
            <a:r>
              <a:rPr lang="en-GB" sz="2000" dirty="0" smtClean="0"/>
              <a:t>Section 3 considered </a:t>
            </a:r>
            <a:r>
              <a:rPr lang="en-GB" sz="2000" dirty="0"/>
              <a:t>in relative detail -</a:t>
            </a:r>
          </a:p>
          <a:p>
            <a:pPr lvl="1"/>
            <a:endParaRPr lang="en-GB" sz="2000" dirty="0"/>
          </a:p>
          <a:p>
            <a:pPr lvl="2">
              <a:buFont typeface="Wingdings" panose="05000000000000000000" pitchFamily="2" charset="2"/>
              <a:buChar char="Ø"/>
            </a:pPr>
            <a:r>
              <a:rPr lang="en-GB" sz="2000" dirty="0"/>
              <a:t>By Underhill LJ at first instance in </a:t>
            </a:r>
            <a:r>
              <a:rPr lang="en-GB" sz="2000" i="1" dirty="0"/>
              <a:t>R (Nash) v Barnet LBC </a:t>
            </a:r>
            <a:r>
              <a:rPr lang="en-GB" sz="2000" dirty="0"/>
              <a:t>[2013] EWHC 1067 (Admin) – challenge to large-scale outsourcing project</a:t>
            </a:r>
          </a:p>
          <a:p>
            <a:pPr marL="306000" lvl="2" indent="0">
              <a:buNone/>
            </a:pPr>
            <a:endParaRPr lang="en-GB" sz="2000" dirty="0"/>
          </a:p>
          <a:p>
            <a:pPr lvl="2">
              <a:buFont typeface="Wingdings" panose="05000000000000000000" pitchFamily="2" charset="2"/>
              <a:buChar char="Ø"/>
            </a:pPr>
            <a:r>
              <a:rPr lang="en-GB" sz="2000" dirty="0"/>
              <a:t>By </a:t>
            </a:r>
            <a:r>
              <a:rPr lang="en-GB" sz="2000" dirty="0" err="1"/>
              <a:t>Ouseley</a:t>
            </a:r>
            <a:r>
              <a:rPr lang="en-GB" sz="2000" dirty="0"/>
              <a:t> J in </a:t>
            </a:r>
            <a:r>
              <a:rPr lang="en-GB" sz="2000" i="1" dirty="0"/>
              <a:t>Peters</a:t>
            </a:r>
            <a:endParaRPr lang="en-GB" sz="2000" dirty="0"/>
          </a:p>
          <a:p>
            <a:pPr lvl="1"/>
            <a:endParaRPr lang="en-GB" sz="2200" dirty="0" smtClean="0"/>
          </a:p>
          <a:p>
            <a:pPr lvl="1"/>
            <a:r>
              <a:rPr lang="en-GB" sz="2200" dirty="0" smtClean="0"/>
              <a:t>In </a:t>
            </a:r>
            <a:r>
              <a:rPr lang="en-GB" sz="2200" dirty="0"/>
              <a:t>both cases, duty was breached – but challenge failed on delay grounds (though “no difference” argument rejected in </a:t>
            </a:r>
            <a:r>
              <a:rPr lang="en-GB" sz="2200" i="1" dirty="0"/>
              <a:t>Peters</a:t>
            </a:r>
            <a:r>
              <a:rPr lang="en-GB" sz="2200" dirty="0"/>
              <a:t>)</a:t>
            </a:r>
          </a:p>
          <a:p>
            <a:pPr marL="306000" lvl="2" indent="0">
              <a:buNone/>
            </a:pPr>
            <a:endParaRPr lang="en-GB" sz="2200" dirty="0"/>
          </a:p>
          <a:p>
            <a:pPr lvl="1"/>
            <a:r>
              <a:rPr lang="en-GB" sz="2200" dirty="0"/>
              <a:t>CA in </a:t>
            </a:r>
            <a:r>
              <a:rPr lang="en-GB" sz="2200" i="1" dirty="0"/>
              <a:t>Nash</a:t>
            </a:r>
            <a:r>
              <a:rPr lang="en-GB" sz="2200" dirty="0"/>
              <a:t> really only engaged with delay issue, but did not disapprove Underhill LJ analysis of substance</a:t>
            </a:r>
          </a:p>
          <a:p>
            <a:pPr marL="0" lvl="3" indent="0">
              <a:buNone/>
            </a:pPr>
            <a:endParaRPr lang="en-GB" sz="2200" dirty="0"/>
          </a:p>
          <a:p>
            <a:pPr marL="0" lvl="3" indent="0">
              <a:buNone/>
            </a:pPr>
            <a:endParaRPr lang="en-GB" sz="2200" dirty="0"/>
          </a:p>
        </p:txBody>
      </p:sp>
    </p:spTree>
    <p:extLst>
      <p:ext uri="{BB962C8B-B14F-4D97-AF65-F5344CB8AC3E}">
        <p14:creationId xmlns:p14="http://schemas.microsoft.com/office/powerpoint/2010/main" val="3165136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4" y="463861"/>
            <a:ext cx="6861175" cy="324000"/>
          </a:xfrm>
        </p:spPr>
        <p:txBody>
          <a:bodyPr/>
          <a:lstStyle/>
          <a:p>
            <a:r>
              <a:rPr lang="en-GB" sz="2800" dirty="0"/>
              <a:t>What we know from </a:t>
            </a:r>
            <a:r>
              <a:rPr lang="en-GB" sz="2800" i="1" dirty="0"/>
              <a:t>Nash</a:t>
            </a:r>
            <a:r>
              <a:rPr lang="en-GB" sz="2800" dirty="0"/>
              <a:t> and </a:t>
            </a:r>
            <a:r>
              <a:rPr lang="en-GB" sz="2800" i="1" dirty="0"/>
              <a:t>Peters</a:t>
            </a:r>
            <a:endParaRPr lang="en-GB" sz="2600" dirty="0"/>
          </a:p>
        </p:txBody>
      </p:sp>
      <p:sp>
        <p:nvSpPr>
          <p:cNvPr id="3" name="Content Placeholder 2"/>
          <p:cNvSpPr>
            <a:spLocks noGrp="1"/>
          </p:cNvSpPr>
          <p:nvPr>
            <p:ph sz="quarter" idx="10"/>
          </p:nvPr>
        </p:nvSpPr>
        <p:spPr>
          <a:xfrm>
            <a:off x="359999" y="1043998"/>
            <a:ext cx="8414545" cy="4359275"/>
          </a:xfrm>
        </p:spPr>
        <p:txBody>
          <a:bodyPr>
            <a:normAutofit/>
          </a:bodyPr>
          <a:lstStyle/>
          <a:p>
            <a:r>
              <a:rPr lang="en-GB" sz="2200" dirty="0"/>
              <a:t>Despite obscure s 3 wording, duty to consult extends to substance of decisions about how to perform functions (not just about how to make arrangements for improving performance)</a:t>
            </a:r>
          </a:p>
          <a:p>
            <a:pPr marL="0" lvl="1" indent="0">
              <a:buNone/>
            </a:pPr>
            <a:endParaRPr lang="en-GB" sz="2200" dirty="0"/>
          </a:p>
          <a:p>
            <a:r>
              <a:rPr lang="en-GB" sz="2200" dirty="0"/>
              <a:t>Duty relates to high-level decisions about arrangements with other parties, not –</a:t>
            </a:r>
          </a:p>
          <a:p>
            <a:pPr marL="0" lvl="1" indent="0">
              <a:buNone/>
            </a:pPr>
            <a:endParaRPr lang="en-GB" sz="2200" dirty="0"/>
          </a:p>
          <a:p>
            <a:pPr lvl="2">
              <a:buFont typeface="Wingdings" panose="05000000000000000000" pitchFamily="2" charset="2"/>
              <a:buChar char="Ø"/>
            </a:pPr>
            <a:r>
              <a:rPr lang="en-GB" sz="2200" dirty="0"/>
              <a:t>Implementation of decisions</a:t>
            </a:r>
          </a:p>
          <a:p>
            <a:pPr lvl="2">
              <a:buFont typeface="Wingdings" panose="05000000000000000000" pitchFamily="2" charset="2"/>
              <a:buChar char="Ø"/>
            </a:pPr>
            <a:r>
              <a:rPr lang="en-GB" sz="2200" dirty="0"/>
              <a:t>Particular operational decisions</a:t>
            </a:r>
          </a:p>
          <a:p>
            <a:pPr lvl="2">
              <a:buFont typeface="Wingdings" panose="05000000000000000000" pitchFamily="2" charset="2"/>
              <a:buChar char="Ø"/>
            </a:pPr>
            <a:r>
              <a:rPr lang="en-GB" sz="2200" dirty="0"/>
              <a:t>“Matters of improved internal efficiency” (</a:t>
            </a:r>
            <a:r>
              <a:rPr lang="en-GB" sz="2200" dirty="0" err="1"/>
              <a:t>Ouseley</a:t>
            </a:r>
            <a:r>
              <a:rPr lang="en-GB" sz="2200" dirty="0"/>
              <a:t> J)</a:t>
            </a:r>
          </a:p>
          <a:p>
            <a:pPr marL="306000" lvl="2" indent="0">
              <a:buNone/>
            </a:pPr>
            <a:endParaRPr lang="en-GB" sz="2200" dirty="0"/>
          </a:p>
          <a:p>
            <a:r>
              <a:rPr lang="en-GB" sz="2200" dirty="0"/>
              <a:t>Outsourcing is paradigm case, but not only example</a:t>
            </a: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1665582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63861"/>
            <a:ext cx="6210000" cy="324000"/>
          </a:xfrm>
        </p:spPr>
        <p:txBody>
          <a:bodyPr/>
          <a:lstStyle/>
          <a:p>
            <a:r>
              <a:rPr lang="en-GB" sz="2800" dirty="0"/>
              <a:t>Practical thoughts for authorities</a:t>
            </a:r>
            <a:endParaRPr lang="en-GB" sz="2600" dirty="0"/>
          </a:p>
        </p:txBody>
      </p:sp>
      <p:sp>
        <p:nvSpPr>
          <p:cNvPr id="3" name="Content Placeholder 2"/>
          <p:cNvSpPr>
            <a:spLocks noGrp="1"/>
          </p:cNvSpPr>
          <p:nvPr>
            <p:ph sz="quarter" idx="10"/>
          </p:nvPr>
        </p:nvSpPr>
        <p:spPr>
          <a:xfrm>
            <a:off x="359999" y="1043998"/>
            <a:ext cx="8414545" cy="4359275"/>
          </a:xfrm>
        </p:spPr>
        <p:txBody>
          <a:bodyPr>
            <a:normAutofit/>
          </a:bodyPr>
          <a:lstStyle/>
          <a:p>
            <a:pPr lvl="1"/>
            <a:r>
              <a:rPr lang="en-GB" sz="2200" dirty="0"/>
              <a:t>The line as to what section 3(2) does and does not catch remains </a:t>
            </a:r>
            <a:r>
              <a:rPr lang="en-GB" sz="2200" i="1" dirty="0"/>
              <a:t>very</a:t>
            </a:r>
            <a:r>
              <a:rPr lang="en-GB" sz="2200" dirty="0"/>
              <a:t> hard to draw – a broader approach will in practice be prudent</a:t>
            </a:r>
          </a:p>
          <a:p>
            <a:pPr marL="0" lvl="1" indent="0">
              <a:buNone/>
            </a:pPr>
            <a:endParaRPr lang="en-GB" sz="2200" dirty="0"/>
          </a:p>
          <a:p>
            <a:pPr lvl="1"/>
            <a:r>
              <a:rPr lang="en-GB" sz="2200" dirty="0"/>
              <a:t>This is </a:t>
            </a:r>
            <a:r>
              <a:rPr lang="en-GB" sz="2200" i="1" dirty="0"/>
              <a:t>not</a:t>
            </a:r>
            <a:r>
              <a:rPr lang="en-GB" sz="2200" dirty="0"/>
              <a:t> an obligation of </a:t>
            </a:r>
            <a:r>
              <a:rPr lang="en-GB" sz="2200" i="1" dirty="0"/>
              <a:t>public</a:t>
            </a:r>
            <a:r>
              <a:rPr lang="en-GB" sz="2200" dirty="0"/>
              <a:t> consultation – representative arrangements will </a:t>
            </a:r>
            <a:r>
              <a:rPr lang="en-GB" sz="2200" dirty="0" smtClean="0"/>
              <a:t>do</a:t>
            </a:r>
            <a:endParaRPr lang="en-GB" sz="2400" dirty="0"/>
          </a:p>
          <a:p>
            <a:pPr marL="0" lvl="3" indent="0">
              <a:buNone/>
            </a:pPr>
            <a:endParaRPr lang="en-GB" dirty="0"/>
          </a:p>
        </p:txBody>
      </p:sp>
    </p:spTree>
    <p:extLst>
      <p:ext uri="{BB962C8B-B14F-4D97-AF65-F5344CB8AC3E}">
        <p14:creationId xmlns:p14="http://schemas.microsoft.com/office/powerpoint/2010/main" val="2883668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63861"/>
            <a:ext cx="6210000" cy="324000"/>
          </a:xfrm>
        </p:spPr>
        <p:txBody>
          <a:bodyPr/>
          <a:lstStyle/>
          <a:p>
            <a:r>
              <a:rPr lang="en-GB" sz="2800" dirty="0"/>
              <a:t>Timing</a:t>
            </a:r>
            <a:endParaRPr lang="en-GB" sz="2600" dirty="0"/>
          </a:p>
        </p:txBody>
      </p:sp>
      <p:sp>
        <p:nvSpPr>
          <p:cNvPr id="3" name="Content Placeholder 2"/>
          <p:cNvSpPr>
            <a:spLocks noGrp="1"/>
          </p:cNvSpPr>
          <p:nvPr>
            <p:ph sz="quarter" idx="10"/>
          </p:nvPr>
        </p:nvSpPr>
        <p:spPr>
          <a:xfrm>
            <a:off x="359999" y="1043998"/>
            <a:ext cx="8414545" cy="4359275"/>
          </a:xfrm>
        </p:spPr>
        <p:txBody>
          <a:bodyPr>
            <a:normAutofit/>
          </a:bodyPr>
          <a:lstStyle/>
          <a:p>
            <a:r>
              <a:rPr lang="en-GB" sz="2200" dirty="0"/>
              <a:t>Consultation needs to precede the taking of the high-level decisions</a:t>
            </a:r>
          </a:p>
          <a:p>
            <a:pPr marL="0" lvl="1" indent="0">
              <a:buNone/>
            </a:pPr>
            <a:endParaRPr lang="en-GB" sz="2200" dirty="0"/>
          </a:p>
          <a:p>
            <a:r>
              <a:rPr lang="en-GB" sz="2200" dirty="0"/>
              <a:t>Cuts both ways –</a:t>
            </a:r>
          </a:p>
          <a:p>
            <a:pPr marL="0" lvl="1" indent="0">
              <a:buNone/>
            </a:pPr>
            <a:endParaRPr lang="en-GB" sz="2200" dirty="0"/>
          </a:p>
          <a:p>
            <a:pPr lvl="2">
              <a:buFont typeface="Wingdings" panose="05000000000000000000" pitchFamily="2" charset="2"/>
              <a:buChar char="Ø"/>
            </a:pPr>
            <a:r>
              <a:rPr lang="en-GB" sz="2200" dirty="0"/>
              <a:t>Last minute attempts to derail major projects should normally come too late</a:t>
            </a:r>
          </a:p>
          <a:p>
            <a:pPr marL="306000" lvl="2" indent="0">
              <a:buNone/>
            </a:pPr>
            <a:endParaRPr lang="en-GB" sz="2200" dirty="0"/>
          </a:p>
          <a:p>
            <a:pPr lvl="2">
              <a:buFont typeface="Wingdings" panose="05000000000000000000" pitchFamily="2" charset="2"/>
              <a:buChar char="Ø"/>
            </a:pPr>
            <a:r>
              <a:rPr lang="en-GB" sz="2200" dirty="0"/>
              <a:t>But harder for authorities to repair omissions later</a:t>
            </a: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46227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114300"/>
            <a:ext cx="6851650" cy="511561"/>
          </a:xfrm>
        </p:spPr>
        <p:txBody>
          <a:bodyPr/>
          <a:lstStyle/>
          <a:p>
            <a:r>
              <a:rPr lang="en-GB" sz="2400" i="1" dirty="0"/>
              <a:t>R (Peters) v Haringey LBC </a:t>
            </a:r>
            <a:r>
              <a:rPr lang="en-GB" sz="2400" dirty="0"/>
              <a:t>[2018] EWHC 192 (Admin)</a:t>
            </a:r>
            <a:r>
              <a:rPr lang="en-AU" sz="2400" dirty="0" smtClean="0"/>
              <a:t>  </a:t>
            </a:r>
            <a:endParaRPr lang="en-GB" sz="2400" dirty="0"/>
          </a:p>
        </p:txBody>
      </p:sp>
      <p:sp>
        <p:nvSpPr>
          <p:cNvPr id="3" name="Content Placeholder 2"/>
          <p:cNvSpPr>
            <a:spLocks noGrp="1"/>
          </p:cNvSpPr>
          <p:nvPr>
            <p:ph sz="quarter" idx="10"/>
          </p:nvPr>
        </p:nvSpPr>
        <p:spPr>
          <a:xfrm>
            <a:off x="359999" y="1043998"/>
            <a:ext cx="8414545" cy="4359275"/>
          </a:xfrm>
        </p:spPr>
        <p:txBody>
          <a:bodyPr>
            <a:normAutofit/>
          </a:bodyPr>
          <a:lstStyle/>
          <a:p>
            <a:pPr lvl="1"/>
            <a:r>
              <a:rPr lang="en-GB" sz="2200" dirty="0"/>
              <a:t>Claimant - a Haringey resident and “Stop HDV” member; Defendant - Haringey LBC; Interested party - </a:t>
            </a:r>
            <a:r>
              <a:rPr lang="en-GB" sz="2200" dirty="0" err="1"/>
              <a:t>Lendlease</a:t>
            </a:r>
            <a:r>
              <a:rPr lang="en-GB" sz="2200" dirty="0"/>
              <a:t> Europe Holdings Ltd</a:t>
            </a:r>
          </a:p>
          <a:p>
            <a:pPr marL="0" lvl="1" indent="0">
              <a:buNone/>
            </a:pPr>
            <a:endParaRPr lang="en-GB" sz="2200" dirty="0"/>
          </a:p>
          <a:p>
            <a:pPr lvl="1"/>
            <a:r>
              <a:rPr lang="en-GB" sz="2200" dirty="0"/>
              <a:t>Claim issued 14 August 2017; rolled-up hearing 25-26 October 2017; judgment 8 February 2018</a:t>
            </a:r>
          </a:p>
          <a:p>
            <a:pPr marL="0" lvl="1" indent="0">
              <a:buNone/>
            </a:pPr>
            <a:endParaRPr lang="en-GB" sz="2200" dirty="0"/>
          </a:p>
          <a:p>
            <a:pPr lvl="1"/>
            <a:r>
              <a:rPr lang="en-GB" sz="2200" dirty="0"/>
              <a:t>Permission refused on all grounds </a:t>
            </a:r>
            <a:r>
              <a:rPr lang="en-GB" sz="2200" dirty="0" smtClean="0"/>
              <a:t>– application for </a:t>
            </a:r>
            <a:r>
              <a:rPr lang="en-GB" sz="2200" dirty="0"/>
              <a:t>permission to </a:t>
            </a:r>
            <a:r>
              <a:rPr lang="en-GB" sz="2200" dirty="0" smtClean="0"/>
              <a:t>appeal</a:t>
            </a:r>
            <a:endParaRPr lang="en-GB" sz="2200" dirty="0"/>
          </a:p>
        </p:txBody>
      </p:sp>
    </p:spTree>
    <p:extLst>
      <p:ext uri="{BB962C8B-B14F-4D97-AF65-F5344CB8AC3E}">
        <p14:creationId xmlns:p14="http://schemas.microsoft.com/office/powerpoint/2010/main" val="2945757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511969"/>
            <a:ext cx="6813550" cy="349636"/>
          </a:xfrm>
        </p:spPr>
        <p:txBody>
          <a:bodyPr/>
          <a:lstStyle/>
          <a:p>
            <a:r>
              <a:rPr lang="en-GB" sz="2200" dirty="0"/>
              <a:t>The grounds of challenge and outcome</a:t>
            </a:r>
            <a:r>
              <a:rPr lang="en-AU" sz="2200" dirty="0" smtClean="0"/>
              <a:t> </a:t>
            </a:r>
            <a:endParaRPr lang="en-GB" sz="2200" dirty="0"/>
          </a:p>
        </p:txBody>
      </p:sp>
      <p:sp>
        <p:nvSpPr>
          <p:cNvPr id="3" name="Content Placeholder 2"/>
          <p:cNvSpPr>
            <a:spLocks noGrp="1"/>
          </p:cNvSpPr>
          <p:nvPr>
            <p:ph sz="quarter" idx="10"/>
          </p:nvPr>
        </p:nvSpPr>
        <p:spPr>
          <a:xfrm>
            <a:off x="359999" y="1043998"/>
            <a:ext cx="8414545" cy="4359275"/>
          </a:xfrm>
        </p:spPr>
        <p:txBody>
          <a:bodyPr>
            <a:normAutofit/>
          </a:bodyPr>
          <a:lstStyle/>
          <a:p>
            <a:pPr marL="0" lvl="1" indent="0">
              <a:buNone/>
            </a:pPr>
            <a:r>
              <a:rPr lang="en-GB" sz="2000" dirty="0" smtClean="0"/>
              <a:t>(1) Decision </a:t>
            </a:r>
            <a:r>
              <a:rPr lang="en-GB" sz="2000" dirty="0"/>
              <a:t>to participate in LLP </a:t>
            </a:r>
            <a:r>
              <a:rPr lang="en-GB" sz="2000" i="1" dirty="0"/>
              <a:t>ultra vires</a:t>
            </a:r>
          </a:p>
          <a:p>
            <a:pPr lvl="5">
              <a:buFont typeface="Wingdings" panose="05000000000000000000" pitchFamily="2" charset="2"/>
              <a:buChar char="Ø"/>
            </a:pPr>
            <a:r>
              <a:rPr lang="en-GB" sz="2000" dirty="0"/>
              <a:t>Failed on merits, and for delay</a:t>
            </a:r>
          </a:p>
          <a:p>
            <a:pPr marL="0" lvl="1" indent="0">
              <a:buNone/>
            </a:pPr>
            <a:endParaRPr lang="en-GB" sz="2000" dirty="0"/>
          </a:p>
          <a:p>
            <a:pPr marL="0" lvl="1" indent="0">
              <a:buNone/>
            </a:pPr>
            <a:r>
              <a:rPr lang="en-GB" sz="2000" dirty="0"/>
              <a:t>(2)	Breach of consultation duty under LGA </a:t>
            </a:r>
            <a:r>
              <a:rPr lang="en-GB" sz="2000" dirty="0" smtClean="0"/>
              <a:t>1999 - section </a:t>
            </a:r>
            <a:r>
              <a:rPr lang="en-GB" sz="2000" dirty="0"/>
              <a:t>3(2)</a:t>
            </a:r>
          </a:p>
          <a:p>
            <a:pPr lvl="5">
              <a:buFont typeface="Wingdings" panose="05000000000000000000" pitchFamily="2" charset="2"/>
              <a:buChar char="Ø"/>
            </a:pPr>
            <a:r>
              <a:rPr lang="en-GB" sz="2000" dirty="0"/>
              <a:t>Failed for delay</a:t>
            </a:r>
          </a:p>
          <a:p>
            <a:pPr marL="0" lvl="1" indent="0">
              <a:buNone/>
            </a:pPr>
            <a:endParaRPr lang="en-GB" sz="2000" dirty="0"/>
          </a:p>
          <a:p>
            <a:pPr marL="0" lvl="1" indent="0">
              <a:buNone/>
            </a:pPr>
            <a:r>
              <a:rPr lang="en-GB" sz="2000" dirty="0"/>
              <a:t>(3)	Breach of public sector equality duty</a:t>
            </a:r>
          </a:p>
          <a:p>
            <a:pPr lvl="5">
              <a:buFont typeface="Wingdings" panose="05000000000000000000" pitchFamily="2" charset="2"/>
              <a:buChar char="Ø"/>
            </a:pPr>
            <a:r>
              <a:rPr lang="en-GB" sz="2000" dirty="0"/>
              <a:t>Failed on merits, and for </a:t>
            </a:r>
            <a:r>
              <a:rPr lang="en-GB" sz="2000" dirty="0" smtClean="0"/>
              <a:t>delay</a:t>
            </a:r>
          </a:p>
          <a:p>
            <a:pPr lvl="3">
              <a:buFont typeface="Wingdings" panose="05000000000000000000" pitchFamily="2" charset="2"/>
              <a:buChar char="Ø"/>
            </a:pPr>
            <a:endParaRPr lang="en-GB" sz="2000" dirty="0"/>
          </a:p>
          <a:p>
            <a:pPr marL="0" lvl="3" indent="0">
              <a:buNone/>
            </a:pPr>
            <a:r>
              <a:rPr lang="en-GB" sz="2000" dirty="0" smtClean="0"/>
              <a:t>(4)	Decision </a:t>
            </a:r>
            <a:r>
              <a:rPr lang="en-GB" sz="2000" dirty="0"/>
              <a:t>should have been taken by full council, 	not executive</a:t>
            </a:r>
          </a:p>
          <a:p>
            <a:pPr lvl="2">
              <a:buFont typeface="Wingdings" panose="05000000000000000000" pitchFamily="2" charset="2"/>
              <a:buChar char="Ø"/>
            </a:pPr>
            <a:r>
              <a:rPr lang="en-GB" sz="2000" dirty="0"/>
              <a:t>Failed on merits</a:t>
            </a: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178413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63861"/>
            <a:ext cx="6210000" cy="324000"/>
          </a:xfrm>
        </p:spPr>
        <p:txBody>
          <a:bodyPr/>
          <a:lstStyle/>
          <a:p>
            <a:r>
              <a:rPr lang="en-AU" sz="2600" dirty="0" smtClean="0"/>
              <a:t>Acting for a commercial purpose </a:t>
            </a:r>
            <a:endParaRPr lang="en-GB" sz="2600" dirty="0"/>
          </a:p>
        </p:txBody>
      </p:sp>
      <p:sp>
        <p:nvSpPr>
          <p:cNvPr id="3" name="Content Placeholder 2"/>
          <p:cNvSpPr>
            <a:spLocks noGrp="1"/>
          </p:cNvSpPr>
          <p:nvPr>
            <p:ph sz="quarter" idx="10"/>
          </p:nvPr>
        </p:nvSpPr>
        <p:spPr>
          <a:xfrm>
            <a:off x="359999" y="1043998"/>
            <a:ext cx="8414545" cy="4359275"/>
          </a:xfrm>
        </p:spPr>
        <p:txBody>
          <a:bodyPr>
            <a:normAutofit/>
          </a:bodyPr>
          <a:lstStyle/>
          <a:p>
            <a:r>
              <a:rPr lang="en-GB" sz="2200" dirty="0"/>
              <a:t>General power of competence (Localism Act 2011 section 1)</a:t>
            </a:r>
          </a:p>
          <a:p>
            <a:endParaRPr lang="en-GB" sz="2200" dirty="0"/>
          </a:p>
          <a:p>
            <a:r>
              <a:rPr lang="en-GB" sz="2200" dirty="0"/>
              <a:t>Very broad (almost unlimited, subject to pre- and post-commencement limitations, and rules on charging for performance of statutory duties)</a:t>
            </a:r>
          </a:p>
          <a:p>
            <a:pPr marL="0">
              <a:buNone/>
            </a:pPr>
            <a:endParaRPr lang="en-GB" sz="2200" dirty="0"/>
          </a:p>
          <a:p>
            <a:r>
              <a:rPr lang="en-GB" sz="2200" dirty="0"/>
              <a:t>But section 4(2) says:</a:t>
            </a:r>
          </a:p>
          <a:p>
            <a:pPr marL="0" lvl="1" indent="0">
              <a:buNone/>
            </a:pPr>
            <a:endParaRPr lang="en-GB" sz="2200" dirty="0"/>
          </a:p>
          <a:p>
            <a:pPr marL="0" lvl="3">
              <a:buNone/>
            </a:pPr>
            <a:r>
              <a:rPr lang="en-GB" sz="2000" dirty="0"/>
              <a:t>	“Where, in the exercise of the general power, </a:t>
            </a:r>
            <a:r>
              <a:rPr lang="en-GB" sz="2000" dirty="0" smtClean="0"/>
              <a:t>a </a:t>
            </a:r>
            <a:r>
              <a:rPr lang="en-GB" sz="2000" dirty="0"/>
              <a:t>local authority does </a:t>
            </a:r>
            <a:r>
              <a:rPr lang="en-GB" sz="2000" dirty="0" smtClean="0"/>
              <a:t>	things </a:t>
            </a:r>
            <a:r>
              <a:rPr lang="en-GB" sz="2000" dirty="0"/>
              <a:t>for a commercial 	purpose, [it] must do them through a </a:t>
            </a:r>
            <a:r>
              <a:rPr lang="en-GB" sz="2000" dirty="0" smtClean="0"/>
              <a:t>	company</a:t>
            </a:r>
            <a:r>
              <a:rPr lang="en-GB" sz="2000" dirty="0"/>
              <a:t>.”</a:t>
            </a: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31678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463861"/>
            <a:ext cx="6210000" cy="324000"/>
          </a:xfrm>
        </p:spPr>
        <p:txBody>
          <a:bodyPr/>
          <a:lstStyle/>
          <a:p>
            <a:r>
              <a:rPr lang="en-GB" sz="2800" dirty="0"/>
              <a:t>Pros and cons of companies</a:t>
            </a:r>
            <a:endParaRPr lang="en-GB" sz="2600" dirty="0"/>
          </a:p>
        </p:txBody>
      </p:sp>
      <p:sp>
        <p:nvSpPr>
          <p:cNvPr id="3" name="Content Placeholder 2"/>
          <p:cNvSpPr>
            <a:spLocks noGrp="1"/>
          </p:cNvSpPr>
          <p:nvPr>
            <p:ph sz="quarter" idx="10"/>
          </p:nvPr>
        </p:nvSpPr>
        <p:spPr>
          <a:xfrm>
            <a:off x="359999" y="1043998"/>
            <a:ext cx="8414545" cy="4359275"/>
          </a:xfrm>
        </p:spPr>
        <p:txBody>
          <a:bodyPr>
            <a:normAutofit/>
          </a:bodyPr>
          <a:lstStyle/>
          <a:p>
            <a:r>
              <a:rPr lang="en-GB" sz="2200" dirty="0"/>
              <a:t>Sometimes an LA will be happy to act through a company</a:t>
            </a:r>
          </a:p>
          <a:p>
            <a:endParaRPr lang="en-GB" sz="2200" dirty="0"/>
          </a:p>
          <a:p>
            <a:r>
              <a:rPr lang="en-GB" sz="2200" dirty="0"/>
              <a:t>But may prefer to exercise powers directly, potentially for reasons of presentation, control/governance, or resourcing</a:t>
            </a:r>
          </a:p>
          <a:p>
            <a:pPr marL="0">
              <a:buNone/>
            </a:pPr>
            <a:endParaRPr lang="en-GB" sz="2200" dirty="0"/>
          </a:p>
          <a:p>
            <a:r>
              <a:rPr lang="en-GB" sz="2200" dirty="0"/>
              <a:t>LA and/or partner may prefer a corporate structure that is not a “company” – typically, an LLP so that profits are passed through to partners to be taxed in accordance with tax regime applicable to </a:t>
            </a:r>
            <a:r>
              <a:rPr lang="en-GB" sz="2200" dirty="0" smtClean="0"/>
              <a:t>them</a:t>
            </a:r>
            <a:endParaRPr lang="en-GB" sz="2200" dirty="0"/>
          </a:p>
          <a:p>
            <a:pPr marL="0" lvl="3" indent="0">
              <a:buNone/>
            </a:pPr>
            <a:endParaRPr lang="en-GB" dirty="0"/>
          </a:p>
        </p:txBody>
      </p:sp>
    </p:spTree>
    <p:extLst>
      <p:ext uri="{BB962C8B-B14F-4D97-AF65-F5344CB8AC3E}">
        <p14:creationId xmlns:p14="http://schemas.microsoft.com/office/powerpoint/2010/main" val="2165203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463861"/>
            <a:ext cx="6210000" cy="324000"/>
          </a:xfrm>
        </p:spPr>
        <p:txBody>
          <a:bodyPr/>
          <a:lstStyle/>
          <a:p>
            <a:r>
              <a:rPr lang="en-GB" sz="2800" dirty="0" smtClean="0"/>
              <a:t>Common </a:t>
            </a:r>
            <a:r>
              <a:rPr lang="en-GB" sz="2800" dirty="0"/>
              <a:t>issues in practice</a:t>
            </a:r>
            <a:r>
              <a:rPr lang="en-AU" sz="2600" dirty="0" smtClean="0"/>
              <a:t> </a:t>
            </a:r>
            <a:endParaRPr lang="en-GB" sz="2600" dirty="0"/>
          </a:p>
        </p:txBody>
      </p:sp>
      <p:sp>
        <p:nvSpPr>
          <p:cNvPr id="3" name="Content Placeholder 2"/>
          <p:cNvSpPr>
            <a:spLocks noGrp="1"/>
          </p:cNvSpPr>
          <p:nvPr>
            <p:ph sz="quarter" idx="10"/>
          </p:nvPr>
        </p:nvSpPr>
        <p:spPr>
          <a:xfrm>
            <a:off x="359999" y="1043998"/>
            <a:ext cx="8414545" cy="4359275"/>
          </a:xfrm>
        </p:spPr>
        <p:txBody>
          <a:bodyPr>
            <a:normAutofit fontScale="85000" lnSpcReduction="20000"/>
          </a:bodyPr>
          <a:lstStyle/>
          <a:p>
            <a:r>
              <a:rPr lang="en-GB" sz="2200" dirty="0"/>
              <a:t>Plain vanilla case: LA establishes a trading venture solely to make money for general use by dealing at a profit – obviously a commercial purpose</a:t>
            </a:r>
          </a:p>
          <a:p>
            <a:endParaRPr lang="en-GB" sz="2200" dirty="0"/>
          </a:p>
          <a:p>
            <a:r>
              <a:rPr lang="en-GB" sz="2200" dirty="0"/>
              <a:t>But what if position is more complex? e.g.</a:t>
            </a:r>
          </a:p>
          <a:p>
            <a:pPr marL="0">
              <a:buNone/>
            </a:pPr>
            <a:endParaRPr lang="en-GB" sz="2200" dirty="0"/>
          </a:p>
          <a:p>
            <a:pPr lvl="1">
              <a:buFont typeface="Wingdings" panose="05000000000000000000" pitchFamily="2" charset="2"/>
              <a:buChar char="Ø"/>
            </a:pPr>
            <a:r>
              <a:rPr lang="en-GB" sz="2200" dirty="0"/>
              <a:t>Activity will/may generate profit, but also socially useful (e.g. job creation, regeneration, services to meet need not met by market)</a:t>
            </a:r>
          </a:p>
          <a:p>
            <a:pPr marL="126000" lvl="1" indent="0">
              <a:buNone/>
            </a:pPr>
            <a:endParaRPr lang="en-GB" sz="2200" dirty="0"/>
          </a:p>
          <a:p>
            <a:pPr lvl="1">
              <a:buFont typeface="Wingdings" panose="05000000000000000000" pitchFamily="2" charset="2"/>
              <a:buChar char="Ø"/>
            </a:pPr>
            <a:r>
              <a:rPr lang="en-GB" sz="2200" dirty="0"/>
              <a:t>Profit may be desired, but may also be a chance by-product (or even forced on authority by prudence, or need to avoid state aid)</a:t>
            </a:r>
          </a:p>
          <a:p>
            <a:pPr marL="126000" lvl="1" indent="0">
              <a:buNone/>
            </a:pPr>
            <a:endParaRPr lang="en-GB" sz="2200" dirty="0"/>
          </a:p>
          <a:p>
            <a:pPr lvl="1">
              <a:buFont typeface="Wingdings" panose="05000000000000000000" pitchFamily="2" charset="2"/>
              <a:buChar char="Ø"/>
            </a:pPr>
            <a:r>
              <a:rPr lang="en-GB" sz="2200" dirty="0"/>
              <a:t>Intention may be to recycle profits in same activity, rather than take for other purposes</a:t>
            </a:r>
          </a:p>
          <a:p>
            <a:pPr marL="126000" lvl="1" indent="0">
              <a:buNone/>
            </a:pPr>
            <a:endParaRPr lang="en-GB" sz="2200" dirty="0"/>
          </a:p>
          <a:p>
            <a:pPr lvl="1">
              <a:buFont typeface="Wingdings" panose="05000000000000000000" pitchFamily="2" charset="2"/>
              <a:buChar char="Ø"/>
            </a:pPr>
            <a:r>
              <a:rPr lang="en-GB" sz="2200" dirty="0"/>
              <a:t>Terms of business essentially commercial, but charges currently set at loss-leading or breakeven level</a:t>
            </a: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313791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4" y="463861"/>
            <a:ext cx="6861175" cy="324000"/>
          </a:xfrm>
        </p:spPr>
        <p:txBody>
          <a:bodyPr/>
          <a:lstStyle/>
          <a:p>
            <a:r>
              <a:rPr lang="en-GB" sz="2800" dirty="0" smtClean="0"/>
              <a:t>What </a:t>
            </a:r>
            <a:r>
              <a:rPr lang="en-GB" sz="2800" dirty="0"/>
              <a:t>was the </a:t>
            </a:r>
            <a:r>
              <a:rPr lang="en-GB" sz="2800" dirty="0" smtClean="0"/>
              <a:t>GPOC </a:t>
            </a:r>
            <a:r>
              <a:rPr lang="en-GB" sz="2800" dirty="0"/>
              <a:t>issue in </a:t>
            </a:r>
            <a:r>
              <a:rPr lang="en-GB" sz="2800" i="1" dirty="0"/>
              <a:t>Peters</a:t>
            </a:r>
            <a:r>
              <a:rPr lang="en-GB" sz="2800" dirty="0"/>
              <a:t>?</a:t>
            </a:r>
            <a:r>
              <a:rPr lang="en-AU" sz="2600" dirty="0" smtClean="0"/>
              <a:t>  </a:t>
            </a:r>
            <a:endParaRPr lang="en-GB" sz="2600" dirty="0"/>
          </a:p>
        </p:txBody>
      </p:sp>
      <p:sp>
        <p:nvSpPr>
          <p:cNvPr id="3" name="Content Placeholder 2"/>
          <p:cNvSpPr>
            <a:spLocks noGrp="1"/>
          </p:cNvSpPr>
          <p:nvPr>
            <p:ph sz="quarter" idx="10"/>
          </p:nvPr>
        </p:nvSpPr>
        <p:spPr>
          <a:xfrm>
            <a:off x="359999" y="1043998"/>
            <a:ext cx="8414545" cy="4359275"/>
          </a:xfrm>
        </p:spPr>
        <p:txBody>
          <a:bodyPr>
            <a:normAutofit fontScale="77500" lnSpcReduction="20000"/>
          </a:bodyPr>
          <a:lstStyle/>
          <a:p>
            <a:r>
              <a:rPr lang="en-GB" sz="2300" dirty="0"/>
              <a:t>Clear on facts that:</a:t>
            </a:r>
          </a:p>
          <a:p>
            <a:pPr marL="0">
              <a:buNone/>
            </a:pPr>
            <a:endParaRPr lang="en-GB" sz="2300" dirty="0"/>
          </a:p>
          <a:p>
            <a:pPr lvl="1">
              <a:buFont typeface="Wingdings" panose="05000000000000000000" pitchFamily="2" charset="2"/>
              <a:buChar char="Ø"/>
            </a:pPr>
            <a:r>
              <a:rPr lang="en-GB" sz="2300" dirty="0"/>
              <a:t>LLP would itself do business with view to profit (statutorily required for establishment as LLP)</a:t>
            </a:r>
          </a:p>
          <a:p>
            <a:pPr marL="126000" lvl="1" indent="0">
              <a:buNone/>
            </a:pPr>
            <a:endParaRPr lang="en-GB" sz="2300" dirty="0"/>
          </a:p>
          <a:p>
            <a:pPr lvl="1">
              <a:buFont typeface="Wingdings" panose="05000000000000000000" pitchFamily="2" charset="2"/>
              <a:buChar char="Ø"/>
            </a:pPr>
            <a:r>
              <a:rPr lang="en-GB" sz="2300" dirty="0" err="1"/>
              <a:t>Lendlease</a:t>
            </a:r>
            <a:r>
              <a:rPr lang="en-GB" sz="2300" dirty="0"/>
              <a:t> as commercial company was engaged in the exercise to make money</a:t>
            </a:r>
          </a:p>
          <a:p>
            <a:pPr marL="126000" lvl="1" indent="0">
              <a:buNone/>
            </a:pPr>
            <a:endParaRPr lang="en-GB" sz="2300" dirty="0"/>
          </a:p>
          <a:p>
            <a:pPr lvl="1">
              <a:buFont typeface="Wingdings" panose="05000000000000000000" pitchFamily="2" charset="2"/>
              <a:buChar char="Ø"/>
            </a:pPr>
            <a:r>
              <a:rPr lang="en-GB" sz="2300" dirty="0"/>
              <a:t>Material profit from development/exploitation of properties was expected, and council was welcoming of that</a:t>
            </a:r>
          </a:p>
          <a:p>
            <a:pPr marL="0">
              <a:buNone/>
            </a:pPr>
            <a:endParaRPr lang="en-GB" sz="2300" dirty="0"/>
          </a:p>
          <a:p>
            <a:r>
              <a:rPr lang="en-GB" sz="2300" dirty="0"/>
              <a:t>But also clear that Council saw HDV as best/only means to use its land to achieve regeneration, job creation and new-build housing – Council believed it needed to attract private sector investment and expertise to combine with its own land assets</a:t>
            </a:r>
          </a:p>
          <a:p>
            <a:pPr marL="0">
              <a:buNone/>
            </a:pPr>
            <a:endParaRPr lang="en-GB" sz="2300" dirty="0"/>
          </a:p>
          <a:p>
            <a:r>
              <a:rPr lang="en-GB" sz="2300" dirty="0"/>
              <a:t>Claimant conceded that unable to show on facts that money-making was dominant purpose for the council</a:t>
            </a:r>
          </a:p>
          <a:p>
            <a:pPr marL="0" lvl="3" indent="0">
              <a:buNone/>
            </a:pPr>
            <a:endParaRPr lang="en-GB" sz="2400" dirty="0"/>
          </a:p>
          <a:p>
            <a:pPr marL="0" lvl="3" indent="0">
              <a:buNone/>
            </a:pPr>
            <a:endParaRPr lang="en-GB" dirty="0"/>
          </a:p>
        </p:txBody>
      </p:sp>
    </p:spTree>
    <p:extLst>
      <p:ext uri="{BB962C8B-B14F-4D97-AF65-F5344CB8AC3E}">
        <p14:creationId xmlns:p14="http://schemas.microsoft.com/office/powerpoint/2010/main" val="2465798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63861"/>
            <a:ext cx="6210000" cy="324000"/>
          </a:xfrm>
        </p:spPr>
        <p:txBody>
          <a:bodyPr/>
          <a:lstStyle/>
          <a:p>
            <a:r>
              <a:rPr lang="en-GB" sz="2800" dirty="0"/>
              <a:t>What did </a:t>
            </a:r>
            <a:r>
              <a:rPr lang="en-GB" sz="2800" dirty="0" err="1"/>
              <a:t>Ouseley</a:t>
            </a:r>
            <a:r>
              <a:rPr lang="en-GB" sz="2800" dirty="0"/>
              <a:t> J hold?</a:t>
            </a:r>
            <a:r>
              <a:rPr lang="en-AU" sz="2600" dirty="0" smtClean="0"/>
              <a:t> </a:t>
            </a:r>
            <a:endParaRPr lang="en-GB" sz="2600" dirty="0"/>
          </a:p>
        </p:txBody>
      </p:sp>
      <p:sp>
        <p:nvSpPr>
          <p:cNvPr id="3" name="Content Placeholder 2"/>
          <p:cNvSpPr>
            <a:spLocks noGrp="1"/>
          </p:cNvSpPr>
          <p:nvPr>
            <p:ph sz="quarter" idx="10"/>
          </p:nvPr>
        </p:nvSpPr>
        <p:spPr>
          <a:xfrm>
            <a:off x="359999" y="1043998"/>
            <a:ext cx="8414545" cy="4359275"/>
          </a:xfrm>
        </p:spPr>
        <p:txBody>
          <a:bodyPr>
            <a:normAutofit fontScale="92500"/>
          </a:bodyPr>
          <a:lstStyle/>
          <a:p>
            <a:pPr marL="266700" indent="-266700"/>
            <a:r>
              <a:rPr lang="en-GB" sz="2200" dirty="0"/>
              <a:t>Not acting for commercial purpose, so entitled to act through LLP</a:t>
            </a:r>
          </a:p>
          <a:p>
            <a:pPr marL="266700" indent="-266700"/>
            <a:endParaRPr lang="en-GB" sz="2200" dirty="0"/>
          </a:p>
          <a:p>
            <a:pPr marL="266700" indent="-266700"/>
            <a:r>
              <a:rPr lang="en-GB" sz="2200" dirty="0"/>
              <a:t>Relevant purpose was that of council, not that of LLP self, nor that of other partner in LLP</a:t>
            </a:r>
          </a:p>
          <a:p>
            <a:pPr marL="266700" indent="-266700">
              <a:buNone/>
            </a:pPr>
            <a:endParaRPr lang="en-GB" sz="2200" dirty="0"/>
          </a:p>
          <a:p>
            <a:pPr marL="266700" indent="-266700"/>
            <a:r>
              <a:rPr lang="en-GB" sz="2200" dirty="0"/>
              <a:t>Mere (intended) profit-making did not demonstrate commercial purpose</a:t>
            </a:r>
          </a:p>
          <a:p>
            <a:pPr marL="266700" indent="-266700">
              <a:buNone/>
            </a:pPr>
            <a:endParaRPr lang="en-GB" sz="2200" dirty="0"/>
          </a:p>
          <a:p>
            <a:pPr marL="266700" indent="-266700"/>
            <a:r>
              <a:rPr lang="en-GB" sz="2200" dirty="0"/>
              <a:t>If there were separate purposes in play, only caught by company requirement if dominant purpose was commercial</a:t>
            </a:r>
          </a:p>
          <a:p>
            <a:pPr marL="266700" indent="-266700">
              <a:buNone/>
            </a:pPr>
            <a:endParaRPr lang="en-GB" sz="2200" dirty="0"/>
          </a:p>
          <a:p>
            <a:pPr marL="266700" indent="-266700"/>
            <a:r>
              <a:rPr lang="en-GB" sz="2200" dirty="0"/>
              <a:t>On facts, council’s single/overall purpose was non-commercial – in effect, regeneration rather than property development - any commercial component merely ancillary (and certainly not dominant)</a:t>
            </a:r>
          </a:p>
          <a:p>
            <a:pPr marL="0" lvl="3" indent="0">
              <a:buNone/>
            </a:pPr>
            <a:endParaRPr lang="en-GB" dirty="0"/>
          </a:p>
        </p:txBody>
      </p:sp>
    </p:spTree>
    <p:extLst>
      <p:ext uri="{BB962C8B-B14F-4D97-AF65-F5344CB8AC3E}">
        <p14:creationId xmlns:p14="http://schemas.microsoft.com/office/powerpoint/2010/main" val="2781447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775" y="463861"/>
            <a:ext cx="6210000" cy="324000"/>
          </a:xfrm>
        </p:spPr>
        <p:txBody>
          <a:bodyPr/>
          <a:lstStyle/>
          <a:p>
            <a:r>
              <a:rPr lang="en-GB" sz="2800" dirty="0"/>
              <a:t>Implications (1)</a:t>
            </a:r>
            <a:endParaRPr lang="en-GB" sz="2600" dirty="0"/>
          </a:p>
        </p:txBody>
      </p:sp>
      <p:sp>
        <p:nvSpPr>
          <p:cNvPr id="3" name="Content Placeholder 2"/>
          <p:cNvSpPr>
            <a:spLocks noGrp="1"/>
          </p:cNvSpPr>
          <p:nvPr>
            <p:ph sz="quarter" idx="10"/>
          </p:nvPr>
        </p:nvSpPr>
        <p:spPr>
          <a:xfrm>
            <a:off x="359999" y="1043998"/>
            <a:ext cx="8414545" cy="4359275"/>
          </a:xfrm>
        </p:spPr>
        <p:txBody>
          <a:bodyPr>
            <a:normAutofit/>
          </a:bodyPr>
          <a:lstStyle/>
          <a:p>
            <a:pPr marL="180975" lvl="1" indent="-180975"/>
            <a:r>
              <a:rPr lang="en-GB" sz="2200" dirty="0"/>
              <a:t>By necessary implication, as well as his endorsement of Warren J </a:t>
            </a:r>
            <a:r>
              <a:rPr lang="en-GB" sz="2200" i="1" dirty="0"/>
              <a:t>obiter</a:t>
            </a:r>
            <a:r>
              <a:rPr lang="en-GB" sz="2200" dirty="0"/>
              <a:t> in </a:t>
            </a:r>
            <a:r>
              <a:rPr lang="en-GB" sz="2200" i="1" dirty="0"/>
              <a:t>R (The Durham Co Ltd) v HMRC </a:t>
            </a:r>
            <a:r>
              <a:rPr lang="en-GB" sz="2200" dirty="0"/>
              <a:t>[2017] STC 264, </a:t>
            </a:r>
            <a:r>
              <a:rPr lang="en-GB" sz="2200" dirty="0" err="1"/>
              <a:t>Ouseley</a:t>
            </a:r>
            <a:r>
              <a:rPr lang="en-GB" sz="2200" dirty="0"/>
              <a:t> J accepts that “purpose” turns on authority’s motive, rather than on objective nature of what it does</a:t>
            </a:r>
          </a:p>
          <a:p>
            <a:pPr marL="180975" lvl="2" indent="-180975">
              <a:buNone/>
            </a:pPr>
            <a:endParaRPr lang="en-GB" sz="2200" dirty="0"/>
          </a:p>
          <a:p>
            <a:pPr marL="180975" lvl="1" indent="-180975"/>
            <a:r>
              <a:rPr lang="en-GB" sz="2200" dirty="0"/>
              <a:t>Authorities will therefore need to be clear about their thinking when proposing to rely on </a:t>
            </a:r>
            <a:r>
              <a:rPr lang="en-GB" sz="2200" dirty="0" smtClean="0"/>
              <a:t>GPOC </a:t>
            </a:r>
            <a:r>
              <a:rPr lang="en-GB" sz="2200" dirty="0"/>
              <a:t>for broadly money-making activities</a:t>
            </a:r>
          </a:p>
          <a:p>
            <a:pPr marL="180975" lvl="1" indent="-180975">
              <a:buNone/>
            </a:pPr>
            <a:endParaRPr lang="en-GB" sz="2200" dirty="0"/>
          </a:p>
          <a:p>
            <a:pPr marL="180975" lvl="1" indent="-180975"/>
            <a:r>
              <a:rPr lang="en-GB" sz="2200" dirty="0" err="1"/>
              <a:t>Ouseley</a:t>
            </a:r>
            <a:r>
              <a:rPr lang="en-GB" sz="2200" dirty="0"/>
              <a:t> J must also agree with Warren J that if purpose of the essential transaction is non-commercial, it does not matter that it is structured in a particular way for reasons of financial </a:t>
            </a:r>
            <a:r>
              <a:rPr lang="en-GB" sz="2200" dirty="0" smtClean="0"/>
              <a:t>advantage</a:t>
            </a:r>
            <a:endParaRPr lang="en-GB" sz="2200" dirty="0"/>
          </a:p>
          <a:p>
            <a:pPr marL="0" lvl="3" indent="0">
              <a:buNone/>
            </a:pPr>
            <a:endParaRPr lang="en-GB" dirty="0"/>
          </a:p>
        </p:txBody>
      </p:sp>
    </p:spTree>
    <p:extLst>
      <p:ext uri="{BB962C8B-B14F-4D97-AF65-F5344CB8AC3E}">
        <p14:creationId xmlns:p14="http://schemas.microsoft.com/office/powerpoint/2010/main" val="1208227230"/>
      </p:ext>
    </p:extLst>
  </p:cSld>
  <p:clrMapOvr>
    <a:masterClrMapping/>
  </p:clrMapOvr>
</p:sld>
</file>

<file path=ppt/theme/theme1.xml><?xml version="1.0" encoding="utf-8"?>
<a:theme xmlns:a="http://schemas.openxmlformats.org/drawingml/2006/main" name="11KBW">
  <a:themeElements>
    <a:clrScheme name="_11KBW Colours">
      <a:dk1>
        <a:srgbClr val="414042"/>
      </a:dk1>
      <a:lt1>
        <a:srgbClr val="FFFFFF"/>
      </a:lt1>
      <a:dk2>
        <a:srgbClr val="E6E7E8"/>
      </a:dk2>
      <a:lt2>
        <a:srgbClr val="FFFFFF"/>
      </a:lt2>
      <a:accent1>
        <a:srgbClr val="029CE2"/>
      </a:accent1>
      <a:accent2>
        <a:srgbClr val="E6E7E8"/>
      </a:accent2>
      <a:accent3>
        <a:srgbClr val="414042"/>
      </a:accent3>
      <a:accent4>
        <a:srgbClr val="FCA869"/>
      </a:accent4>
      <a:accent5>
        <a:srgbClr val="A8C478"/>
      </a:accent5>
      <a:accent6>
        <a:srgbClr val="957AAE"/>
      </a:accent6>
      <a:hlink>
        <a:srgbClr val="414042"/>
      </a:hlink>
      <a:folHlink>
        <a:srgbClr val="029CE2"/>
      </a:folHlink>
    </a:clrScheme>
    <a:fontScheme name="_11KBW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400" dirty="0" smtClean="0"/>
        </a:defPPr>
      </a:lstStyle>
    </a:txDef>
  </a:objectDefaults>
  <a:extraClrSchemeLst/>
  <a:extLst>
    <a:ext uri="{05A4C25C-085E-4340-85A3-A5531E510DB2}">
      <thm15:themeFamily xmlns:thm15="http://schemas.microsoft.com/office/thememl/2012/main" name="Presentation.potx" id="{AA3BB259-22A7-491B-BC47-FA4E61BDB9C4}" vid="{946D2FA3-6F1B-40E6-88A0-847F1A48BF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82</TotalTime>
  <Words>1269</Words>
  <Application>Microsoft Office PowerPoint</Application>
  <PresentationFormat>On-screen Show (16:10)</PresentationFormat>
  <Paragraphs>153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Book Antiqua</vt:lpstr>
      <vt:lpstr>Calibri</vt:lpstr>
      <vt:lpstr>Georgia</vt:lpstr>
      <vt:lpstr>Wingdings</vt:lpstr>
      <vt:lpstr>11KBW</vt:lpstr>
      <vt:lpstr>Peters v Haringey, GPOC and commercial purposes Daniel Isenberg</vt:lpstr>
      <vt:lpstr>R (Peters) v Haringey LBC [2018] EWHC 192 (Admin)  </vt:lpstr>
      <vt:lpstr>The grounds of challenge and outcome </vt:lpstr>
      <vt:lpstr>Acting for a commercial purpose </vt:lpstr>
      <vt:lpstr>Pros and cons of companies</vt:lpstr>
      <vt:lpstr>Common issues in practice </vt:lpstr>
      <vt:lpstr>What was the GPOC issue in Peters?  </vt:lpstr>
      <vt:lpstr>What did Ouseley J hold? </vt:lpstr>
      <vt:lpstr>Implications (1)</vt:lpstr>
      <vt:lpstr>Implications (2)</vt:lpstr>
      <vt:lpstr>Other powers? – the argument</vt:lpstr>
      <vt:lpstr>Other powers? – the judgment </vt:lpstr>
      <vt:lpstr>Consultation obligations </vt:lpstr>
      <vt:lpstr>The three great section 3 mysteries</vt:lpstr>
      <vt:lpstr>Section 3 caselaw</vt:lpstr>
      <vt:lpstr>What we know from Nash and Peters</vt:lpstr>
      <vt:lpstr>Practical thoughts for authorities</vt:lpstr>
      <vt:lpstr>Timing</vt:lpstr>
    </vt:vector>
  </TitlesOfParts>
  <Company>11KBW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Mediasterling</dc:creator>
  <dc:description>Built by www.mediasterling.com</dc:description>
  <cp:lastModifiedBy>Nicky Chau</cp:lastModifiedBy>
  <cp:revision>32</cp:revision>
  <cp:lastPrinted>2017-09-28T13:51:56Z</cp:lastPrinted>
  <dcterms:created xsi:type="dcterms:W3CDTF">2017-03-02T06:17:16Z</dcterms:created>
  <dcterms:modified xsi:type="dcterms:W3CDTF">2018-09-21T08:56:31Z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 Version">
    <vt:lpwstr>1.0.1</vt:lpwstr>
  </property>
</Properties>
</file>