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19"/>
  </p:notesMasterIdLst>
  <p:handoutMasterIdLst>
    <p:handoutMasterId r:id="rId20"/>
  </p:handoutMasterIdLst>
  <p:sldIdLst>
    <p:sldId id="272" r:id="rId2"/>
    <p:sldId id="288" r:id="rId3"/>
    <p:sldId id="290" r:id="rId4"/>
    <p:sldId id="291" r:id="rId5"/>
    <p:sldId id="292" r:id="rId6"/>
    <p:sldId id="293" r:id="rId7"/>
    <p:sldId id="294" r:id="rId8"/>
    <p:sldId id="296" r:id="rId9"/>
    <p:sldId id="297" r:id="rId10"/>
    <p:sldId id="298" r:id="rId11"/>
    <p:sldId id="299" r:id="rId12"/>
    <p:sldId id="300" r:id="rId13"/>
    <p:sldId id="301" r:id="rId14"/>
    <p:sldId id="302" r:id="rId15"/>
    <p:sldId id="303" r:id="rId16"/>
    <p:sldId id="304" r:id="rId17"/>
    <p:sldId id="305" r:id="rId18"/>
  </p:sldIdLst>
  <p:sldSz cx="9144000" cy="5715000" type="screen16x1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E1E1E1"/>
    <a:srgbClr val="000000"/>
    <a:srgbClr val="414042"/>
    <a:srgbClr val="029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93" autoAdjust="0"/>
  </p:normalViewPr>
  <p:slideViewPr>
    <p:cSldViewPr snapToGrid="0" snapToObjects="1" showGuides="1">
      <p:cViewPr varScale="1">
        <p:scale>
          <a:sx n="139" d="100"/>
          <a:sy n="139" d="100"/>
        </p:scale>
        <p:origin x="66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5694AFDF-5505-4CC5-A424-10FDC7B2AC44}" type="datetimeFigureOut">
              <a:rPr lang="en-GB" smtClean="0"/>
              <a:t>24/09/2018</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0036AD01-3DB2-47D1-8A57-4CE36CA78820}" type="slidenum">
              <a:rPr lang="en-GB" smtClean="0"/>
              <a:t>‹#›</a:t>
            </a:fld>
            <a:endParaRPr lang="en-GB"/>
          </a:p>
        </p:txBody>
      </p:sp>
    </p:spTree>
    <p:extLst>
      <p:ext uri="{BB962C8B-B14F-4D97-AF65-F5344CB8AC3E}">
        <p14:creationId xmlns:p14="http://schemas.microsoft.com/office/powerpoint/2010/main" val="261789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6F07689B-0EC3-4D01-A1DB-1ED03C91E338}" type="datetimeFigureOut">
              <a:rPr lang="en-GB" smtClean="0"/>
              <a:t>24/09/2018</a:t>
            </a:fld>
            <a:endParaRPr lang="en-GB"/>
          </a:p>
        </p:txBody>
      </p:sp>
      <p:sp>
        <p:nvSpPr>
          <p:cNvPr id="4" name="Slide Image Placeholder 3"/>
          <p:cNvSpPr>
            <a:spLocks noGrp="1" noRot="1" noChangeAspect="1"/>
          </p:cNvSpPr>
          <p:nvPr>
            <p:ph type="sldImg" idx="2"/>
          </p:nvPr>
        </p:nvSpPr>
        <p:spPr>
          <a:xfrm>
            <a:off x="357188" y="744538"/>
            <a:ext cx="59547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1556943-C645-4CDA-BD51-926267922542}" type="slidenum">
              <a:rPr lang="en-GB" smtClean="0"/>
              <a:t>‹#›</a:t>
            </a:fld>
            <a:endParaRPr lang="en-GB"/>
          </a:p>
        </p:txBody>
      </p:sp>
    </p:spTree>
    <p:extLst>
      <p:ext uri="{BB962C8B-B14F-4D97-AF65-F5344CB8AC3E}">
        <p14:creationId xmlns:p14="http://schemas.microsoft.com/office/powerpoint/2010/main" val="105550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2" name="Title 1"/>
          <p:cNvSpPr>
            <a:spLocks noGrp="1"/>
          </p:cNvSpPr>
          <p:nvPr>
            <p:ph type="title"/>
          </p:nvPr>
        </p:nvSpPr>
        <p:spPr>
          <a:xfrm>
            <a:off x="358775" y="1044000"/>
            <a:ext cx="8424000" cy="3978000"/>
          </a:xfrm>
          <a:noFill/>
        </p:spPr>
        <p:txBody>
          <a:bodyPr anchor="ctr"/>
          <a:lstStyle>
            <a:lvl1pPr algn="ctr">
              <a:defRPr sz="2600" b="0"/>
            </a:lvl1pPr>
          </a:lstStyle>
          <a:p>
            <a:r>
              <a:rPr lang="en-US"/>
              <a:t>Click to edit Master title style</a:t>
            </a:r>
            <a:endParaRPr lang="en-GB" dirty="0"/>
          </a:p>
        </p:txBody>
      </p:sp>
      <p:cxnSp>
        <p:nvCxnSpPr>
          <p:cNvPr id="5" name="Straight Connector 4"/>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0486" y="187200"/>
            <a:ext cx="2143028" cy="504000"/>
          </a:xfrm>
          <a:prstGeom prst="rect">
            <a:avLst/>
          </a:prstGeom>
        </p:spPr>
      </p:pic>
      <p:cxnSp>
        <p:nvCxnSpPr>
          <p:cNvPr id="7" name="Straight Connector 6"/>
          <p:cNvCxnSpPr/>
          <p:nvPr userDrawn="1"/>
        </p:nvCxnSpPr>
        <p:spPr>
          <a:xfrm>
            <a:off x="360000" y="5198414"/>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B978AE5D-B447-4712-8B83-85C478161161}" type="datetime3">
              <a:rPr lang="en-US" smtClean="0"/>
              <a:t>24 September 2018</a:t>
            </a:fld>
            <a:endParaRPr lang="en-GB" dirty="0"/>
          </a:p>
        </p:txBody>
      </p:sp>
      <p:sp>
        <p:nvSpPr>
          <p:cNvPr id="9" name="Footer Placeholder 8"/>
          <p:cNvSpPr>
            <a:spLocks noGrp="1"/>
          </p:cNvSpPr>
          <p:nvPr>
            <p:ph type="ftr" sz="quarter" idx="11"/>
          </p:nvPr>
        </p:nvSpPr>
        <p:spPr/>
        <p:txBody>
          <a:bodyPr/>
          <a:lstStyle/>
          <a:p>
            <a:r>
              <a:rPr lang="en-GB"/>
              <a:t>Author Name</a:t>
            </a:r>
            <a:endParaRPr lang="en-GB" dirty="0"/>
          </a:p>
        </p:txBody>
      </p:sp>
    </p:spTree>
    <p:extLst>
      <p:ext uri="{BB962C8B-B14F-4D97-AF65-F5344CB8AC3E}">
        <p14:creationId xmlns:p14="http://schemas.microsoft.com/office/powerpoint/2010/main" val="1773531963"/>
      </p:ext>
    </p:extLst>
  </p:cSld>
  <p:clrMapOvr>
    <a:masterClrMapping/>
  </p:clrMapOvr>
  <p:extLst mod="1">
    <p:ext uri="{DCECCB84-F9BA-43D5-87BE-67443E8EF086}">
      <p15:sldGuideLst xmlns:p15="http://schemas.microsoft.com/office/powerpoint/2012/main">
        <p15:guide id="1" orient="horz" pos="3164" userDrawn="1">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Placholders (Inse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360000" y="1044000"/>
            <a:ext cx="8422189" cy="432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a:p>
        </p:txBody>
      </p:sp>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666000" y="1350000"/>
            <a:ext cx="3726000" cy="3708000"/>
          </a:xfrm>
        </p:spPr>
        <p:txBody>
          <a:bodyPr lIns="0" t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5"/>
          <p:cNvSpPr>
            <a:spLocks noGrp="1"/>
          </p:cNvSpPr>
          <p:nvPr>
            <p:ph sz="quarter" idx="13"/>
          </p:nvPr>
        </p:nvSpPr>
        <p:spPr>
          <a:xfrm>
            <a:off x="4752000" y="1350000"/>
            <a:ext cx="3726000" cy="3708000"/>
          </a:xfrm>
        </p:spPr>
        <p:txBody>
          <a:bodyPr lIns="0" t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00535284"/>
      </p:ext>
    </p:extLst>
  </p:cSld>
  <p:clrMapOvr>
    <a:masterClrMapping/>
  </p:clrMapOvr>
  <p:extLst mod="1">
    <p:ext uri="{DCECCB84-F9BA-43D5-87BE-67443E8EF086}">
      <p15:sldGuideLst xmlns:p15="http://schemas.microsoft.com/office/powerpoint/2012/main">
        <p15:guide id="1" orient="horz" pos="3190" userDrawn="1">
          <p15:clr>
            <a:srgbClr val="A4A3A4"/>
          </p15:clr>
        </p15:guide>
        <p15:guide id="2" orient="horz" pos="847" userDrawn="1">
          <p15:clr>
            <a:srgbClr val="A4A3A4"/>
          </p15:clr>
        </p15:guide>
        <p15:guide id="3" pos="417" userDrawn="1">
          <p15:clr>
            <a:srgbClr val="A4A3A4"/>
          </p15:clr>
        </p15:guide>
        <p15:guide id="4" pos="5343" userDrawn="1">
          <p15:clr>
            <a:srgbClr val="A4A3A4"/>
          </p15:clr>
        </p15:guide>
        <p15:guide id="5" pos="2767" userDrawn="1">
          <p15:clr>
            <a:srgbClr val="A4A3A4"/>
          </p15:clr>
        </p15:guide>
        <p15:guide id="6" pos="2993"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Two Placeholders)">
    <p:spTree>
      <p:nvGrpSpPr>
        <p:cNvPr id="1" name=""/>
        <p:cNvGrpSpPr/>
        <p:nvPr/>
      </p:nvGrpSpPr>
      <p:grpSpPr>
        <a:xfrm>
          <a:off x="0" y="0"/>
          <a:ext cx="0" cy="0"/>
          <a:chOff x="0" y="0"/>
          <a:chExt cx="0" cy="0"/>
        </a:xfrm>
      </p:grpSpPr>
      <p:sp>
        <p:nvSpPr>
          <p:cNvPr id="2" name="Rectangle 1"/>
          <p:cNvSpPr/>
          <p:nvPr userDrawn="1"/>
        </p:nvSpPr>
        <p:spPr>
          <a:xfrm>
            <a:off x="360000" y="1044000"/>
            <a:ext cx="8422189" cy="432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a:p>
        </p:txBody>
      </p:sp>
      <p:sp>
        <p:nvSpPr>
          <p:cNvPr id="9" name="Content Placeholder 5"/>
          <p:cNvSpPr>
            <a:spLocks noGrp="1"/>
          </p:cNvSpPr>
          <p:nvPr>
            <p:ph sz="quarter" idx="12"/>
          </p:nvPr>
        </p:nvSpPr>
        <p:spPr>
          <a:xfrm>
            <a:off x="666000" y="4513263"/>
            <a:ext cx="5904000" cy="544737"/>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666000" y="1350000"/>
            <a:ext cx="7812000" cy="2574000"/>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11" name="Straight Connector 10"/>
          <p:cNvCxnSpPr/>
          <p:nvPr userDrawn="1"/>
        </p:nvCxnSpPr>
        <p:spPr>
          <a:xfrm>
            <a:off x="666000" y="4351338"/>
            <a:ext cx="590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12102774"/>
      </p:ext>
    </p:extLst>
  </p:cSld>
  <p:clrMapOvr>
    <a:masterClrMapping/>
  </p:clrMapOvr>
  <p:extLst mod="1">
    <p:ext uri="{DCECCB84-F9BA-43D5-87BE-67443E8EF086}">
      <p15:sldGuideLst xmlns:p15="http://schemas.microsoft.com/office/powerpoint/2012/main">
        <p15:guide id="1" orient="horz" pos="3190" userDrawn="1">
          <p15:clr>
            <a:srgbClr val="A4A3A4"/>
          </p15:clr>
        </p15:guide>
        <p15:guide id="2" pos="417" userDrawn="1">
          <p15:clr>
            <a:srgbClr val="A4A3A4"/>
          </p15:clr>
        </p15:guide>
        <p15:guide id="3" pos="5342" userDrawn="1">
          <p15:clr>
            <a:srgbClr val="A4A3A4"/>
          </p15:clr>
        </p15:guide>
        <p15:guide id="4" orient="horz" pos="847" userDrawn="1">
          <p15:clr>
            <a:srgbClr val="A4A3A4"/>
          </p15:clr>
        </p15:guide>
        <p15:guide id="5" orient="horz" pos="2472" userDrawn="1">
          <p15:clr>
            <a:srgbClr val="A4A3A4"/>
          </p15:clr>
        </p15:guide>
        <p15:guide id="6" orient="horz" pos="2843"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Three Placeholders)">
    <p:spTree>
      <p:nvGrpSpPr>
        <p:cNvPr id="1" name=""/>
        <p:cNvGrpSpPr/>
        <p:nvPr/>
      </p:nvGrpSpPr>
      <p:grpSpPr>
        <a:xfrm>
          <a:off x="0" y="0"/>
          <a:ext cx="0" cy="0"/>
          <a:chOff x="0" y="0"/>
          <a:chExt cx="0" cy="0"/>
        </a:xfrm>
      </p:grpSpPr>
      <p:sp>
        <p:nvSpPr>
          <p:cNvPr id="9" name="Content Placeholder 5"/>
          <p:cNvSpPr>
            <a:spLocks noGrp="1"/>
          </p:cNvSpPr>
          <p:nvPr>
            <p:ph sz="quarter" idx="12"/>
          </p:nvPr>
        </p:nvSpPr>
        <p:spPr>
          <a:xfrm>
            <a:off x="360000" y="4532399"/>
            <a:ext cx="4032000" cy="831599"/>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p:cNvSpPr>
            <a:spLocks noGrp="1"/>
          </p:cNvSpPr>
          <p:nvPr>
            <p:ph type="title"/>
          </p:nvPr>
        </p:nvSpPr>
        <p:spPr/>
        <p:txBody>
          <a:bodyPr/>
          <a:lstStyle/>
          <a:p>
            <a:r>
              <a:rPr lang="en-US"/>
              <a:t>Click to edit Master title style</a:t>
            </a:r>
            <a:endParaRPr lang="en-GB"/>
          </a:p>
        </p:txBody>
      </p:sp>
      <p:cxnSp>
        <p:nvCxnSpPr>
          <p:cNvPr id="11" name="Straight Connector 10"/>
          <p:cNvCxnSpPr/>
          <p:nvPr userDrawn="1"/>
        </p:nvCxnSpPr>
        <p:spPr>
          <a:xfrm>
            <a:off x="360000" y="4351338"/>
            <a:ext cx="4032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7" name="Content Placeholder 5"/>
          <p:cNvSpPr>
            <a:spLocks noGrp="1"/>
          </p:cNvSpPr>
          <p:nvPr>
            <p:ph sz="quarter" idx="11"/>
          </p:nvPr>
        </p:nvSpPr>
        <p:spPr>
          <a:xfrm>
            <a:off x="4750189"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5"/>
          <p:cNvSpPr>
            <a:spLocks noGrp="1"/>
          </p:cNvSpPr>
          <p:nvPr>
            <p:ph sz="quarter" idx="13"/>
          </p:nvPr>
        </p:nvSpPr>
        <p:spPr>
          <a:xfrm>
            <a:off x="360000" y="1043998"/>
            <a:ext cx="4032000" cy="313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46198932"/>
      </p:ext>
    </p:extLst>
  </p:cSld>
  <p:clrMapOvr>
    <a:masterClrMapping/>
  </p:clrMapOvr>
  <p:extLst mod="1">
    <p:ext uri="{DCECCB84-F9BA-43D5-87BE-67443E8EF086}">
      <p15:sldGuideLst xmlns:p15="http://schemas.microsoft.com/office/powerpoint/2012/main">
        <p15:guide id="1" orient="horz" pos="2852" userDrawn="1">
          <p15:clr>
            <a:srgbClr val="A4A3A4"/>
          </p15:clr>
        </p15:guide>
        <p15:guide id="2" orient="horz" pos="2639" userDrawn="1">
          <p15:clr>
            <a:srgbClr val="A4A3A4"/>
          </p15:clr>
        </p15:guide>
        <p15:guide id="3" pos="2767" userDrawn="1">
          <p15:clr>
            <a:srgbClr val="A4A3A4"/>
          </p15:clr>
        </p15:guide>
        <p15:guide id="4" pos="2993"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1043999"/>
            <a:ext cx="4032000" cy="32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40976" y="4621363"/>
            <a:ext cx="8479614" cy="899353"/>
          </a:xfrm>
          <a:prstGeom prst="rect">
            <a:avLst/>
          </a:prstGeom>
        </p:spPr>
      </p:pic>
      <p:sp>
        <p:nvSpPr>
          <p:cNvPr id="7" name="Content Placeholder 5"/>
          <p:cNvSpPr>
            <a:spLocks noGrp="1"/>
          </p:cNvSpPr>
          <p:nvPr>
            <p:ph sz="quarter" idx="11"/>
          </p:nvPr>
        </p:nvSpPr>
        <p:spPr>
          <a:xfrm>
            <a:off x="4753225" y="1043999"/>
            <a:ext cx="4032000" cy="32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81373276"/>
      </p:ext>
    </p:extLst>
  </p:cSld>
  <p:clrMapOvr>
    <a:masterClrMapping/>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Dark)">
    <p:spTree>
      <p:nvGrpSpPr>
        <p:cNvPr id="1" name=""/>
        <p:cNvGrpSpPr/>
        <p:nvPr/>
      </p:nvGrpSpPr>
      <p:grpSpPr>
        <a:xfrm>
          <a:off x="0" y="0"/>
          <a:ext cx="0" cy="0"/>
          <a:chOff x="0" y="0"/>
          <a:chExt cx="0" cy="0"/>
        </a:xfrm>
      </p:grpSpPr>
      <p:sp>
        <p:nvSpPr>
          <p:cNvPr id="2" name="Title 1"/>
          <p:cNvSpPr>
            <a:spLocks noGrp="1"/>
          </p:cNvSpPr>
          <p:nvPr>
            <p:ph type="title"/>
          </p:nvPr>
        </p:nvSpPr>
        <p:spPr>
          <a:xfrm>
            <a:off x="358775" y="1044000"/>
            <a:ext cx="8424000" cy="3978000"/>
          </a:xfrm>
          <a:solidFill>
            <a:schemeClr val="accent2"/>
          </a:solidFill>
        </p:spPr>
        <p:txBody>
          <a:bodyPr anchor="ctr"/>
          <a:lstStyle>
            <a:lvl1pPr algn="ctr">
              <a:defRPr sz="2600" b="0"/>
            </a:lvl1pPr>
          </a:lstStyle>
          <a:p>
            <a:r>
              <a:rPr lang="en-US"/>
              <a:t>Click to edit Master title style</a:t>
            </a:r>
            <a:endParaRPr lang="en-GB" dirty="0"/>
          </a:p>
        </p:txBody>
      </p:sp>
      <p:cxnSp>
        <p:nvCxnSpPr>
          <p:cNvPr id="5" name="Straight Connector 4"/>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userDrawn="1"/>
        </p:nvCxnSpPr>
        <p:spPr>
          <a:xfrm>
            <a:off x="360000" y="5198414"/>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0E7C10B3-7283-412A-A2E1-78801550FB57}" type="datetime3">
              <a:rPr lang="en-US" smtClean="0"/>
              <a:t>24 September 2018</a:t>
            </a:fld>
            <a:endParaRPr lang="en-GB" dirty="0"/>
          </a:p>
        </p:txBody>
      </p:sp>
      <p:sp>
        <p:nvSpPr>
          <p:cNvPr id="9" name="Footer Placeholder 8"/>
          <p:cNvSpPr>
            <a:spLocks noGrp="1"/>
          </p:cNvSpPr>
          <p:nvPr>
            <p:ph type="ftr" sz="quarter" idx="11"/>
          </p:nvPr>
        </p:nvSpPr>
        <p:spPr/>
        <p:txBody>
          <a:bodyPr/>
          <a:lstStyle/>
          <a:p>
            <a:r>
              <a:rPr lang="en-GB"/>
              <a:t>Author Name</a:t>
            </a:r>
            <a:endParaRPr lang="en-GB" dirty="0"/>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0486" y="187200"/>
            <a:ext cx="2143028" cy="504000"/>
          </a:xfrm>
          <a:prstGeom prst="rect">
            <a:avLst/>
          </a:prstGeom>
        </p:spPr>
      </p:pic>
    </p:spTree>
    <p:extLst>
      <p:ext uri="{BB962C8B-B14F-4D97-AF65-F5344CB8AC3E}">
        <p14:creationId xmlns:p14="http://schemas.microsoft.com/office/powerpoint/2010/main" val="607755465"/>
      </p:ext>
    </p:extLst>
  </p:cSld>
  <p:clrMapOvr>
    <a:masterClrMapping/>
  </p:clrMapOvr>
  <p:extLst mod="1">
    <p:ext uri="{DCECCB84-F9BA-43D5-87BE-67443E8EF086}">
      <p15:sldGuideLst xmlns:p15="http://schemas.microsoft.com/office/powerpoint/2012/main">
        <p15:guide id="1" orient="horz" pos="3164" userDrawn="1">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Picture)">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360000" y="1044575"/>
            <a:ext cx="8424000" cy="3976688"/>
          </a:xfrm>
          <a:solidFill>
            <a:schemeClr val="bg2">
              <a:lumMod val="95000"/>
            </a:schemeClr>
          </a:solidFill>
        </p:spPr>
        <p:txBody>
          <a:bodyPr/>
          <a:lstStyle/>
          <a:p>
            <a:r>
              <a:rPr lang="en-US"/>
              <a:t>Click icon to add picture</a:t>
            </a:r>
            <a:endParaRPr lang="en-GB"/>
          </a:p>
        </p:txBody>
      </p:sp>
      <p:cxnSp>
        <p:nvCxnSpPr>
          <p:cNvPr id="5" name="Straight Connector 4"/>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userDrawn="1"/>
        </p:nvCxnSpPr>
        <p:spPr>
          <a:xfrm>
            <a:off x="360000" y="5198414"/>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4F05BEA9-1437-45A9-80C9-9A7F1A59D66A}" type="datetime3">
              <a:rPr lang="en-US" smtClean="0"/>
              <a:t>24 September 2018</a:t>
            </a:fld>
            <a:endParaRPr lang="en-GB" dirty="0"/>
          </a:p>
        </p:txBody>
      </p:sp>
      <p:sp>
        <p:nvSpPr>
          <p:cNvPr id="9" name="Footer Placeholder 8"/>
          <p:cNvSpPr>
            <a:spLocks noGrp="1"/>
          </p:cNvSpPr>
          <p:nvPr>
            <p:ph type="ftr" sz="quarter" idx="11"/>
          </p:nvPr>
        </p:nvSpPr>
        <p:spPr/>
        <p:txBody>
          <a:bodyPr/>
          <a:lstStyle/>
          <a:p>
            <a:r>
              <a:rPr lang="en-GB"/>
              <a:t>Author Name</a:t>
            </a:r>
            <a:endParaRPr lang="en-GB" dirty="0"/>
          </a:p>
        </p:txBody>
      </p:sp>
      <p:sp>
        <p:nvSpPr>
          <p:cNvPr id="14" name="Title 1"/>
          <p:cNvSpPr>
            <a:spLocks noGrp="1"/>
          </p:cNvSpPr>
          <p:nvPr>
            <p:ph type="title"/>
          </p:nvPr>
        </p:nvSpPr>
        <p:spPr>
          <a:xfrm>
            <a:off x="360000" y="1044575"/>
            <a:ext cx="8424000" cy="3976688"/>
          </a:xfrm>
          <a:gradFill>
            <a:gsLst>
              <a:gs pos="0">
                <a:srgbClr val="E1E1E1">
                  <a:alpha val="47000"/>
                </a:srgbClr>
              </a:gs>
              <a:gs pos="50000">
                <a:srgbClr val="000000">
                  <a:alpha val="47000"/>
                </a:srgbClr>
              </a:gs>
              <a:gs pos="99000">
                <a:srgbClr val="E1E1E1">
                  <a:alpha val="47000"/>
                </a:srgbClr>
              </a:gs>
            </a:gsLst>
            <a:lin ang="5400000" scaled="0"/>
          </a:gradFill>
        </p:spPr>
        <p:txBody>
          <a:bodyPr anchor="ctr"/>
          <a:lstStyle>
            <a:lvl1pPr algn="ctr">
              <a:defRPr sz="2600" b="0">
                <a:solidFill>
                  <a:schemeClr val="bg1"/>
                </a:solidFill>
              </a:defRPr>
            </a:lvl1pPr>
          </a:lstStyle>
          <a:p>
            <a:r>
              <a:rPr lang="en-US"/>
              <a:t>Click to edit Master title style</a:t>
            </a:r>
            <a:endParaRPr lang="en-GB" dirty="0"/>
          </a:p>
        </p:txBody>
      </p:sp>
      <p:pic>
        <p:nvPicPr>
          <p:cNvPr id="16" name="Picture 1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0486" y="187200"/>
            <a:ext cx="2143028" cy="504000"/>
          </a:xfrm>
          <a:prstGeom prst="rect">
            <a:avLst/>
          </a:prstGeom>
        </p:spPr>
      </p:pic>
      <p:sp>
        <p:nvSpPr>
          <p:cNvPr id="12" name="TextBox 11"/>
          <p:cNvSpPr txBox="1"/>
          <p:nvPr userDrawn="1"/>
        </p:nvSpPr>
        <p:spPr>
          <a:xfrm>
            <a:off x="-2520000" y="0"/>
            <a:ext cx="2160000" cy="1299568"/>
          </a:xfrm>
          <a:prstGeom prst="rect">
            <a:avLst/>
          </a:prstGeom>
          <a:solidFill>
            <a:srgbClr val="FFC000"/>
          </a:solidFill>
        </p:spPr>
        <p:txBody>
          <a:bodyPr wrap="square" lIns="72000" tIns="72000" rIns="72000" bIns="72000" rtlCol="0">
            <a:spAutoFit/>
          </a:bodyPr>
          <a:lstStyle/>
          <a:p>
            <a:pPr marL="0" indent="0">
              <a:spcAft>
                <a:spcPts val="600"/>
              </a:spcAft>
              <a:buFont typeface="+mj-lt"/>
              <a:buNone/>
            </a:pPr>
            <a:r>
              <a:rPr lang="en-GB" sz="1000" b="1" dirty="0">
                <a:solidFill>
                  <a:schemeClr val="tx1"/>
                </a:solidFill>
              </a:rPr>
              <a:t>Setting a background p</a:t>
            </a:r>
            <a:r>
              <a:rPr lang="en-GB" sz="1000" b="1" baseline="0" dirty="0">
                <a:solidFill>
                  <a:schemeClr val="tx1"/>
                </a:solidFill>
              </a:rPr>
              <a:t>icture</a:t>
            </a:r>
            <a:endParaRPr lang="en-GB" sz="1000" b="1" dirty="0">
              <a:solidFill>
                <a:schemeClr val="tx1"/>
              </a:solidFill>
            </a:endParaRPr>
          </a:p>
          <a:p>
            <a:pPr marL="228600" indent="-228600">
              <a:buFont typeface="+mj-lt"/>
              <a:buAutoNum type="arabicPeriod"/>
            </a:pPr>
            <a:r>
              <a:rPr lang="en-GB" sz="1000" dirty="0">
                <a:solidFill>
                  <a:schemeClr val="tx1"/>
                </a:solidFill>
              </a:rPr>
              <a:t>Delete text placeholder</a:t>
            </a:r>
          </a:p>
          <a:p>
            <a:pPr marL="228600" indent="-228600">
              <a:buFont typeface="+mj-lt"/>
              <a:buAutoNum type="arabicPeriod"/>
            </a:pPr>
            <a:r>
              <a:rPr lang="en-GB" sz="1000" dirty="0">
                <a:solidFill>
                  <a:schemeClr val="tx1"/>
                </a:solidFill>
              </a:rPr>
              <a:t>Click picture placeholder icon and select image</a:t>
            </a:r>
          </a:p>
          <a:p>
            <a:pPr marL="228600" indent="-228600">
              <a:buFont typeface="+mj-lt"/>
              <a:buAutoNum type="arabicPeriod"/>
            </a:pPr>
            <a:r>
              <a:rPr lang="en-GB" sz="1000" dirty="0">
                <a:solidFill>
                  <a:schemeClr val="tx1"/>
                </a:solidFill>
              </a:rPr>
              <a:t>Right click on slide and select ‘Reset Slide’ </a:t>
            </a:r>
          </a:p>
          <a:p>
            <a:pPr marL="228600" indent="-228600">
              <a:buFont typeface="+mj-lt"/>
              <a:buAutoNum type="arabicPeriod"/>
            </a:pPr>
            <a:r>
              <a:rPr lang="en-GB" sz="1000" dirty="0">
                <a:solidFill>
                  <a:schemeClr val="tx1"/>
                </a:solidFill>
              </a:rPr>
              <a:t>Type text</a:t>
            </a:r>
          </a:p>
        </p:txBody>
      </p:sp>
    </p:spTree>
    <p:extLst>
      <p:ext uri="{BB962C8B-B14F-4D97-AF65-F5344CB8AC3E}">
        <p14:creationId xmlns:p14="http://schemas.microsoft.com/office/powerpoint/2010/main" val="1174995265"/>
      </p:ext>
    </p:extLst>
  </p:cSld>
  <p:clrMapOvr>
    <a:masterClrMapping/>
  </p:clrMapOvr>
  <p:extLst mod="1">
    <p:ext uri="{DCECCB84-F9BA-43D5-87BE-67443E8EF086}">
      <p15:sldGuideLst xmlns:p15="http://schemas.microsoft.com/office/powerpoint/2012/main">
        <p15:guide id="1" orient="horz" pos="3164" userDrawn="1">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Whit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7876"/>
            <a:ext cx="4032000" cy="1296000"/>
          </a:xfrm>
        </p:spPr>
        <p:txBody>
          <a:bodyPr anchor="b"/>
          <a:lstStyle>
            <a:lvl1pPr>
              <a:defRPr b="0">
                <a:solidFill>
                  <a:schemeClr val="accent1"/>
                </a:solidFill>
              </a:defRPr>
            </a:lvl1pPr>
          </a:lstStyle>
          <a:p>
            <a:r>
              <a:rPr lang="en-US"/>
              <a:t>Click to edit Master title style</a:t>
            </a:r>
            <a:endParaRPr lang="en-GB"/>
          </a:p>
        </p:txBody>
      </p:sp>
      <p:cxnSp>
        <p:nvCxnSpPr>
          <p:cNvPr id="5" name="Straight Connector 4"/>
          <p:cNvCxnSpPr/>
          <p:nvPr userDrawn="1"/>
        </p:nvCxnSpPr>
        <p:spPr>
          <a:xfrm>
            <a:off x="360000" y="5364000"/>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90306" y="338400"/>
            <a:ext cx="1492469" cy="351000"/>
          </a:xfrm>
          <a:prstGeom prst="rect">
            <a:avLst/>
          </a:prstGeom>
        </p:spPr>
      </p:pic>
    </p:spTree>
    <p:extLst>
      <p:ext uri="{BB962C8B-B14F-4D97-AF65-F5344CB8AC3E}">
        <p14:creationId xmlns:p14="http://schemas.microsoft.com/office/powerpoint/2010/main" val="2415030079"/>
      </p:ext>
    </p:extLst>
  </p:cSld>
  <p:clrMapOvr>
    <a:masterClrMapping/>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ictur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8774" y="4120636"/>
            <a:ext cx="4032000" cy="1296000"/>
          </a:xfrm>
        </p:spPr>
        <p:txBody>
          <a:bodyPr anchor="b"/>
          <a:lstStyle>
            <a:lvl1pPr>
              <a:defRPr b="0">
                <a:solidFill>
                  <a:schemeClr val="bg1"/>
                </a:solidFill>
              </a:defRPr>
            </a:lvl1pPr>
          </a:lstStyle>
          <a:p>
            <a:r>
              <a:rPr lang="en-US"/>
              <a:t>Click to edit Master title style</a:t>
            </a:r>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90306" y="338400"/>
            <a:ext cx="1492469" cy="351000"/>
          </a:xfrm>
          <a:prstGeom prst="rect">
            <a:avLst/>
          </a:prstGeom>
        </p:spPr>
      </p:pic>
      <p:cxnSp>
        <p:nvCxnSpPr>
          <p:cNvPr id="6" name="Straight Connector 5"/>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5" name="TextBox 4"/>
          <p:cNvSpPr txBox="1"/>
          <p:nvPr userDrawn="1"/>
        </p:nvSpPr>
        <p:spPr>
          <a:xfrm>
            <a:off x="-2520000" y="0"/>
            <a:ext cx="2160000" cy="1299568"/>
          </a:xfrm>
          <a:prstGeom prst="rect">
            <a:avLst/>
          </a:prstGeom>
          <a:solidFill>
            <a:srgbClr val="FFC000"/>
          </a:solidFill>
        </p:spPr>
        <p:txBody>
          <a:bodyPr wrap="square" lIns="72000" tIns="72000" rIns="72000" bIns="72000" rtlCol="0">
            <a:spAutoFit/>
          </a:bodyPr>
          <a:lstStyle/>
          <a:p>
            <a:pPr marL="0" indent="0">
              <a:spcAft>
                <a:spcPts val="600"/>
              </a:spcAft>
              <a:buFont typeface="+mj-lt"/>
              <a:buNone/>
            </a:pPr>
            <a:r>
              <a:rPr lang="en-GB" sz="1000" b="1" dirty="0">
                <a:solidFill>
                  <a:schemeClr val="tx1"/>
                </a:solidFill>
              </a:rPr>
              <a:t>Setting a background</a:t>
            </a:r>
            <a:r>
              <a:rPr lang="en-GB" sz="1000" b="1" baseline="0" dirty="0">
                <a:solidFill>
                  <a:schemeClr val="tx1"/>
                </a:solidFill>
              </a:rPr>
              <a:t> picture</a:t>
            </a:r>
            <a:endParaRPr lang="en-GB" sz="1000" b="1" dirty="0">
              <a:solidFill>
                <a:schemeClr val="tx1"/>
              </a:solidFill>
            </a:endParaRPr>
          </a:p>
          <a:p>
            <a:pPr marL="228600" indent="-228600">
              <a:buFont typeface="+mj-lt"/>
              <a:buAutoNum type="arabicPeriod"/>
            </a:pPr>
            <a:r>
              <a:rPr lang="en-GB" sz="1000" dirty="0">
                <a:solidFill>
                  <a:schemeClr val="tx1"/>
                </a:solidFill>
              </a:rPr>
              <a:t>Right click on slide and select ‘Format Background’</a:t>
            </a:r>
          </a:p>
          <a:p>
            <a:pPr marL="228600" indent="-228600">
              <a:buFont typeface="+mj-lt"/>
              <a:buAutoNum type="arabicPeriod"/>
            </a:pPr>
            <a:r>
              <a:rPr lang="en-GB" sz="1000" dirty="0">
                <a:solidFill>
                  <a:schemeClr val="tx1"/>
                </a:solidFill>
              </a:rPr>
              <a:t>Select the ‘Picture or texture fill’ option</a:t>
            </a:r>
          </a:p>
          <a:p>
            <a:pPr marL="228600" indent="-228600">
              <a:buFont typeface="+mj-lt"/>
              <a:buAutoNum type="arabicPeriod"/>
            </a:pPr>
            <a:r>
              <a:rPr lang="en-GB" sz="1000" dirty="0">
                <a:solidFill>
                  <a:schemeClr val="tx1"/>
                </a:solidFill>
              </a:rPr>
              <a:t>Click ‘Insert from File’ and select image</a:t>
            </a:r>
          </a:p>
        </p:txBody>
      </p:sp>
    </p:spTree>
    <p:extLst>
      <p:ext uri="{BB962C8B-B14F-4D97-AF65-F5344CB8AC3E}">
        <p14:creationId xmlns:p14="http://schemas.microsoft.com/office/powerpoint/2010/main" val="1030645769"/>
      </p:ext>
    </p:extLst>
  </p:cSld>
  <p:clrMapOvr>
    <a:masterClrMapping/>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Placeholder">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60000" y="1044000"/>
            <a:ext cx="8425225"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4"/>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453574590"/>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Placeholders (1 - 2)">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3384000"/>
            <a:ext cx="4032000" cy="198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7" name="Content Placeholder 5"/>
          <p:cNvSpPr>
            <a:spLocks noGrp="1"/>
          </p:cNvSpPr>
          <p:nvPr>
            <p:ph sz="quarter" idx="11"/>
          </p:nvPr>
        </p:nvSpPr>
        <p:spPr>
          <a:xfrm>
            <a:off x="4750189" y="3384000"/>
            <a:ext cx="4032000" cy="198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sz="quarter" idx="12"/>
          </p:nvPr>
        </p:nvSpPr>
        <p:spPr>
          <a:xfrm>
            <a:off x="360363" y="1044000"/>
            <a:ext cx="8421687"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815558"/>
      </p:ext>
    </p:extLst>
  </p:cSld>
  <p:clrMapOvr>
    <a:masterClrMapping/>
  </p:clrMapOvr>
  <p:extLst mod="1">
    <p:ext uri="{DCECCB84-F9BA-43D5-87BE-67443E8EF086}">
      <p15:sldGuideLst xmlns:p15="http://schemas.microsoft.com/office/powerpoint/2012/main">
        <p15:guide id="1" orient="horz" pos="2129" userDrawn="1">
          <p15:clr>
            <a:srgbClr val="A4A3A4"/>
          </p15:clr>
        </p15:guide>
        <p15:guide id="2" orient="horz" pos="2026" userDrawn="1">
          <p15:clr>
            <a:srgbClr val="A4A3A4"/>
          </p15:clr>
        </p15:guide>
        <p15:guide id="3" pos="2767" userDrawn="1">
          <p15:clr>
            <a:srgbClr val="A4A3A4"/>
          </p15:clr>
        </p15:guide>
        <p15:guide id="4" pos="2993"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Placeholder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7" name="Content Placeholder 5"/>
          <p:cNvSpPr>
            <a:spLocks noGrp="1"/>
          </p:cNvSpPr>
          <p:nvPr>
            <p:ph sz="quarter" idx="11"/>
          </p:nvPr>
        </p:nvSpPr>
        <p:spPr>
          <a:xfrm>
            <a:off x="4750189"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81292002"/>
      </p:ext>
    </p:extLst>
  </p:cSld>
  <p:clrMapOvr>
    <a:masterClrMapping/>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Placeholders (Grey)">
    <p:bg>
      <p:bgPr>
        <a:solidFill>
          <a:schemeClr val="accent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7" name="Content Placeholder 5"/>
          <p:cNvSpPr>
            <a:spLocks noGrp="1"/>
          </p:cNvSpPr>
          <p:nvPr>
            <p:ph sz="quarter" idx="11"/>
          </p:nvPr>
        </p:nvSpPr>
        <p:spPr>
          <a:xfrm>
            <a:off x="4750189"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26572913"/>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463861"/>
            <a:ext cx="6210000" cy="3240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358775" y="1043999"/>
            <a:ext cx="8424000" cy="3978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42775" y="5267662"/>
            <a:ext cx="1440000" cy="126000"/>
          </a:xfrm>
          <a:prstGeom prst="rect">
            <a:avLst/>
          </a:prstGeom>
        </p:spPr>
        <p:txBody>
          <a:bodyPr vert="horz" lIns="0" tIns="0" rIns="0" bIns="0" rtlCol="0" anchor="t" anchorCtr="0"/>
          <a:lstStyle>
            <a:lvl1pPr algn="r">
              <a:defRPr sz="800">
                <a:solidFill>
                  <a:schemeClr val="tx1"/>
                </a:solidFill>
                <a:latin typeface="+mj-lt"/>
              </a:defRPr>
            </a:lvl1pPr>
          </a:lstStyle>
          <a:p>
            <a:fld id="{092B0DBA-95F1-497F-8832-BF8582B3B693}" type="datetime3">
              <a:rPr lang="en-US" smtClean="0"/>
              <a:t>24 September 2018</a:t>
            </a:fld>
            <a:endParaRPr lang="en-GB" dirty="0"/>
          </a:p>
        </p:txBody>
      </p:sp>
      <p:sp>
        <p:nvSpPr>
          <p:cNvPr id="5" name="Footer Placeholder 4"/>
          <p:cNvSpPr>
            <a:spLocks noGrp="1"/>
          </p:cNvSpPr>
          <p:nvPr>
            <p:ph type="ftr" sz="quarter" idx="3"/>
          </p:nvPr>
        </p:nvSpPr>
        <p:spPr>
          <a:xfrm>
            <a:off x="358775" y="5267662"/>
            <a:ext cx="4033838" cy="126000"/>
          </a:xfrm>
          <a:prstGeom prst="rect">
            <a:avLst/>
          </a:prstGeom>
        </p:spPr>
        <p:txBody>
          <a:bodyPr vert="horz" lIns="0" tIns="0" rIns="0" bIns="0" rtlCol="0" anchor="t" anchorCtr="0"/>
          <a:lstStyle>
            <a:lvl1pPr algn="l">
              <a:defRPr sz="800">
                <a:solidFill>
                  <a:schemeClr val="tx1"/>
                </a:solidFill>
                <a:latin typeface="+mj-lt"/>
              </a:defRPr>
            </a:lvl1pPr>
          </a:lstStyle>
          <a:p>
            <a:r>
              <a:rPr lang="en-GB"/>
              <a:t>Author Name</a:t>
            </a:r>
            <a:endParaRPr lang="en-GB" dirty="0"/>
          </a:p>
        </p:txBody>
      </p:sp>
      <p:pic>
        <p:nvPicPr>
          <p:cNvPr id="8" name="Picture 7"/>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7290306" y="338400"/>
            <a:ext cx="1492469" cy="351000"/>
          </a:xfrm>
          <a:prstGeom prst="rect">
            <a:avLst/>
          </a:prstGeom>
        </p:spPr>
      </p:pic>
      <p:cxnSp>
        <p:nvCxnSpPr>
          <p:cNvPr id="9" name="Straight Connector 8"/>
          <p:cNvCxnSpPr/>
          <p:nvPr userDrawn="1"/>
        </p:nvCxnSpPr>
        <p:spPr>
          <a:xfrm>
            <a:off x="357908" y="862847"/>
            <a:ext cx="8428183"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6977327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22" r:id="rId3"/>
    <p:sldLayoutId id="2147483720" r:id="rId4"/>
    <p:sldLayoutId id="2147483721" r:id="rId5"/>
    <p:sldLayoutId id="2147483665" r:id="rId6"/>
    <p:sldLayoutId id="2147483717" r:id="rId7"/>
    <p:sldLayoutId id="2147483713" r:id="rId8"/>
    <p:sldLayoutId id="2147483718" r:id="rId9"/>
    <p:sldLayoutId id="2147483714" r:id="rId10"/>
    <p:sldLayoutId id="2147483719" r:id="rId11"/>
    <p:sldLayoutId id="2147483723" r:id="rId12"/>
    <p:sldLayoutId id="2147483724" r:id="rId13"/>
  </p:sldLayoutIdLst>
  <p:hf sldNum="0" hdr="0"/>
  <p:txStyles>
    <p:titleStyle>
      <a:lvl1pPr algn="l" defTabSz="457200" rtl="0" eaLnBrk="1" latinLnBrk="0" hangingPunct="1">
        <a:lnSpc>
          <a:spcPct val="100000"/>
        </a:lnSpc>
        <a:spcBef>
          <a:spcPct val="0"/>
        </a:spcBef>
        <a:buNone/>
        <a:defRPr sz="1800" b="1" kern="1200">
          <a:solidFill>
            <a:schemeClr val="tx1"/>
          </a:solidFill>
          <a:latin typeface="+mj-lt"/>
          <a:ea typeface="+mj-ea"/>
          <a:cs typeface="+mj-cs"/>
        </a:defRPr>
      </a:lvl1pPr>
    </p:titleStyle>
    <p:bodyStyle>
      <a:lvl1pPr marL="180000" indent="-180000" algn="l" defTabSz="457200" rtl="0" eaLnBrk="1" latinLnBrk="0" hangingPunct="1">
        <a:lnSpc>
          <a:spcPct val="105000"/>
        </a:lnSpc>
        <a:spcBef>
          <a:spcPts val="0"/>
        </a:spcBef>
        <a:buClr>
          <a:schemeClr val="accent1"/>
        </a:buClr>
        <a:buFont typeface="Arial" panose="020B0604020202020204" pitchFamily="34" charset="0"/>
        <a:buChar char="•"/>
        <a:defRPr sz="1200" kern="1200">
          <a:solidFill>
            <a:schemeClr val="tx1"/>
          </a:solidFill>
          <a:latin typeface="+mn-lt"/>
          <a:ea typeface="+mn-ea"/>
          <a:cs typeface="+mn-cs"/>
        </a:defRPr>
      </a:lvl1pPr>
      <a:lvl2pPr marL="360000" indent="-180000" algn="l" defTabSz="457200" rtl="0" eaLnBrk="1" latinLnBrk="0" hangingPunct="1">
        <a:lnSpc>
          <a:spcPct val="105000"/>
        </a:lnSpc>
        <a:spcBef>
          <a:spcPts val="0"/>
        </a:spcBef>
        <a:buClr>
          <a:schemeClr val="accent1"/>
        </a:buClr>
        <a:buFont typeface="Arial" panose="020B0604020202020204" pitchFamily="34" charset="0"/>
        <a:buChar char="•"/>
        <a:defRPr sz="1200" kern="1200">
          <a:solidFill>
            <a:schemeClr val="tx1"/>
          </a:solidFill>
          <a:latin typeface="+mn-lt"/>
          <a:ea typeface="+mn-ea"/>
          <a:cs typeface="+mn-cs"/>
        </a:defRPr>
      </a:lvl2pPr>
      <a:lvl3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8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4pPr>
      <a:lvl5pPr marL="36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5pPr>
      <a:lvl6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6pPr>
      <a:lvl7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7pPr>
      <a:lvl8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8pPr>
      <a:lvl9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26" userDrawn="1">
          <p15:clr>
            <a:srgbClr val="A4A3A4"/>
          </p15:clr>
        </p15:guide>
        <p15:guide id="2" pos="5534" userDrawn="1">
          <p15:clr>
            <a:srgbClr val="A4A3A4"/>
          </p15:clr>
        </p15:guide>
        <p15:guide id="4" orient="horz" pos="654" userDrawn="1">
          <p15:clr>
            <a:srgbClr val="A4A3A4"/>
          </p15:clr>
        </p15:guide>
        <p15:guide id="5" orient="horz" pos="3384"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latin typeface="Book Antiqua"/>
                <a:cs typeface="Book Antiqua"/>
              </a:rPr>
              <a:t>Judicial Review Update</a:t>
            </a:r>
            <a:r>
              <a:rPr lang="en-GB" sz="3200" b="1" dirty="0">
                <a:latin typeface="Book Antiqua"/>
                <a:cs typeface="Book Antiqua"/>
              </a:rPr>
              <a:t/>
            </a:r>
            <a:br>
              <a:rPr lang="en-GB" sz="3200" b="1" dirty="0">
                <a:latin typeface="Book Antiqua"/>
                <a:cs typeface="Book Antiqua"/>
              </a:rPr>
            </a:br>
            <a:r>
              <a:rPr lang="en-GB" sz="3200" b="1" dirty="0" smtClean="0">
                <a:latin typeface="Book Antiqua"/>
                <a:cs typeface="Book Antiqua"/>
              </a:rPr>
              <a:t>Andrew Sharland QC</a:t>
            </a:r>
            <a:endParaRPr lang="en-GB" sz="3200" dirty="0"/>
          </a:p>
        </p:txBody>
      </p:sp>
      <p:sp>
        <p:nvSpPr>
          <p:cNvPr id="3" name="Date Placeholder 2"/>
          <p:cNvSpPr>
            <a:spLocks noGrp="1"/>
          </p:cNvSpPr>
          <p:nvPr>
            <p:ph type="dt" sz="half" idx="10"/>
          </p:nvPr>
        </p:nvSpPr>
        <p:spPr/>
        <p:txBody>
          <a:bodyPr/>
          <a:lstStyle/>
          <a:p>
            <a:r>
              <a:rPr lang="en-US" dirty="0" smtClean="0"/>
              <a:t>27 September 2018</a:t>
            </a:r>
            <a:endParaRPr lang="en-GB" dirty="0"/>
          </a:p>
        </p:txBody>
      </p:sp>
      <p:sp>
        <p:nvSpPr>
          <p:cNvPr id="4" name="Footer Placeholder 3"/>
          <p:cNvSpPr>
            <a:spLocks noGrp="1"/>
          </p:cNvSpPr>
          <p:nvPr>
            <p:ph type="ftr" sz="quarter" idx="11"/>
          </p:nvPr>
        </p:nvSpPr>
        <p:spPr/>
        <p:txBody>
          <a:bodyPr/>
          <a:lstStyle/>
          <a:p>
            <a:r>
              <a:rPr lang="en-GB" dirty="0" smtClean="0"/>
              <a:t>Andrew Sharland QC</a:t>
            </a:r>
            <a:endParaRPr lang="en-GB" dirty="0"/>
          </a:p>
        </p:txBody>
      </p:sp>
    </p:spTree>
    <p:extLst>
      <p:ext uri="{BB962C8B-B14F-4D97-AF65-F5344CB8AC3E}">
        <p14:creationId xmlns:p14="http://schemas.microsoft.com/office/powerpoint/2010/main" val="3628397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150606"/>
            <a:ext cx="6942675" cy="598789"/>
          </a:xfrm>
        </p:spPr>
        <p:txBody>
          <a:bodyPr/>
          <a:lstStyle/>
          <a:p>
            <a:r>
              <a:rPr lang="en-GB" sz="2400" i="1" dirty="0" smtClean="0"/>
              <a:t>R (JHRW) v Leicester City Council </a:t>
            </a:r>
            <a:r>
              <a:rPr lang="en-GB" sz="2400" dirty="0" smtClean="0"/>
              <a:t>[2018] EWCA </a:t>
            </a:r>
            <a:r>
              <a:rPr lang="en-GB" sz="2400" dirty="0" err="1" smtClean="0"/>
              <a:t>Civ</a:t>
            </a:r>
            <a:r>
              <a:rPr lang="en-GB" sz="2400" dirty="0" smtClean="0"/>
              <a:t> 1551</a:t>
            </a:r>
            <a:endParaRPr lang="en-GB" sz="2400" dirty="0"/>
          </a:p>
        </p:txBody>
      </p:sp>
      <p:sp>
        <p:nvSpPr>
          <p:cNvPr id="3" name="Content Placeholder 2"/>
          <p:cNvSpPr>
            <a:spLocks noGrp="1"/>
          </p:cNvSpPr>
          <p:nvPr>
            <p:ph sz="quarter" idx="10"/>
          </p:nvPr>
        </p:nvSpPr>
        <p:spPr>
          <a:xfrm>
            <a:off x="359999" y="1043998"/>
            <a:ext cx="8414545" cy="4359275"/>
          </a:xfrm>
        </p:spPr>
        <p:txBody>
          <a:bodyPr>
            <a:normAutofit/>
          </a:bodyPr>
          <a:lstStyle/>
          <a:p>
            <a:pPr lvl="3"/>
            <a:r>
              <a:rPr lang="en-GB" sz="2400" dirty="0"/>
              <a:t>Applicability of </a:t>
            </a:r>
            <a:r>
              <a:rPr lang="en-GB" sz="2400" dirty="0" err="1"/>
              <a:t>psed</a:t>
            </a:r>
            <a:r>
              <a:rPr lang="en-GB" sz="2400" dirty="0"/>
              <a:t> to Council resolutions</a:t>
            </a:r>
          </a:p>
          <a:p>
            <a:pPr marL="1371600" lvl="3" indent="0">
              <a:buNone/>
            </a:pPr>
            <a:endParaRPr lang="en-GB" sz="2400" dirty="0"/>
          </a:p>
          <a:p>
            <a:pPr lvl="3"/>
            <a:r>
              <a:rPr lang="en-GB" sz="2400" dirty="0"/>
              <a:t>Extent of regard necessary</a:t>
            </a:r>
          </a:p>
          <a:p>
            <a:pPr marL="1371600" lvl="3" indent="0">
              <a:buNone/>
            </a:pPr>
            <a:endParaRPr lang="en-GB" sz="2400" dirty="0"/>
          </a:p>
          <a:p>
            <a:pPr lvl="3"/>
            <a:r>
              <a:rPr lang="en-GB" sz="2400" dirty="0"/>
              <a:t>Evidence used to demonstrate due regard has been had- close scrutiny of the debates</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2685748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59999" y="1043998"/>
            <a:ext cx="8414545" cy="4359275"/>
          </a:xfrm>
        </p:spPr>
        <p:txBody>
          <a:bodyPr>
            <a:normAutofit/>
          </a:bodyPr>
          <a:lstStyle/>
          <a:p>
            <a:pPr marL="0" lvl="3" indent="0" algn="ctr">
              <a:buNone/>
            </a:pPr>
            <a:endParaRPr lang="en-GB" sz="4400" dirty="0" smtClean="0"/>
          </a:p>
          <a:p>
            <a:pPr marL="0" lvl="3" indent="0" algn="ctr">
              <a:buNone/>
            </a:pPr>
            <a:endParaRPr lang="en-GB" sz="4400" dirty="0"/>
          </a:p>
          <a:p>
            <a:pPr marL="0" lvl="3" indent="0" algn="ctr">
              <a:buNone/>
            </a:pPr>
            <a:r>
              <a:rPr lang="en-GB" sz="4400" dirty="0" smtClean="0"/>
              <a:t>Bias</a:t>
            </a:r>
            <a:endParaRPr lang="en-GB" sz="4400" dirty="0"/>
          </a:p>
          <a:p>
            <a:pPr marL="0" lvl="3" indent="0">
              <a:buNone/>
            </a:pPr>
            <a:endParaRPr lang="en-GB" dirty="0"/>
          </a:p>
        </p:txBody>
      </p:sp>
    </p:spTree>
    <p:extLst>
      <p:ext uri="{BB962C8B-B14F-4D97-AF65-F5344CB8AC3E}">
        <p14:creationId xmlns:p14="http://schemas.microsoft.com/office/powerpoint/2010/main" val="2364294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01861"/>
            <a:ext cx="6210000" cy="324000"/>
          </a:xfrm>
        </p:spPr>
        <p:txBody>
          <a:bodyPr/>
          <a:lstStyle/>
          <a:p>
            <a:r>
              <a:rPr lang="en-AU" sz="2600" dirty="0" smtClean="0"/>
              <a:t>Bias</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r>
              <a:rPr lang="en-GB" sz="2400" i="1" dirty="0"/>
              <a:t>R (Miller) v Heath Service Commissioner for England </a:t>
            </a:r>
            <a:r>
              <a:rPr lang="en-GB" sz="2400" dirty="0"/>
              <a:t>[2018] EWCA </a:t>
            </a:r>
            <a:r>
              <a:rPr lang="en-GB" sz="2400" dirty="0" err="1"/>
              <a:t>Civ</a:t>
            </a:r>
            <a:r>
              <a:rPr lang="en-GB" sz="2400" dirty="0"/>
              <a:t> 144</a:t>
            </a:r>
          </a:p>
          <a:p>
            <a:pPr lvl="2"/>
            <a:r>
              <a:rPr lang="en-GB" sz="2000" dirty="0"/>
              <a:t>Apparent pre-determination bias</a:t>
            </a:r>
          </a:p>
          <a:p>
            <a:pPr lvl="2"/>
            <a:r>
              <a:rPr lang="en-GB" sz="2000" dirty="0"/>
              <a:t>Lewis J at first instance concluded no pre-determination</a:t>
            </a:r>
          </a:p>
          <a:p>
            <a:pPr lvl="2"/>
            <a:r>
              <a:rPr lang="en-GB" sz="2000" dirty="0"/>
              <a:t>CA allowed appeal</a:t>
            </a:r>
          </a:p>
          <a:p>
            <a:pPr lvl="2"/>
            <a:r>
              <a:rPr lang="en-GB" sz="2000" dirty="0"/>
              <a:t>From outset Ombudsman treated doctors as guilt as </a:t>
            </a:r>
            <a:r>
              <a:rPr lang="en-GB" sz="2000" dirty="0" smtClean="0"/>
              <a:t>charged</a:t>
            </a:r>
          </a:p>
          <a:p>
            <a:pPr marL="360000" lvl="2" indent="0">
              <a:buNone/>
            </a:pPr>
            <a:endParaRPr lang="en-US" sz="3000" dirty="0" smtClean="0">
              <a:cs typeface="Book Antiqua"/>
            </a:endParaRPr>
          </a:p>
          <a:p>
            <a:pPr marL="180000" lvl="1" indent="0">
              <a:buNone/>
            </a:pPr>
            <a:r>
              <a:rPr lang="en-GB" sz="2000" dirty="0"/>
              <a:t>“Pre-determination arises when a judge or other decision maker </a:t>
            </a:r>
            <a:r>
              <a:rPr lang="en-GB" sz="2000" dirty="0" smtClean="0"/>
              <a:t>reaches </a:t>
            </a:r>
            <a:r>
              <a:rPr lang="en-GB" sz="2000" dirty="0"/>
              <a:t>a final conclusion before he or she is in possession of all </a:t>
            </a:r>
            <a:r>
              <a:rPr lang="en-GB" sz="2000" dirty="0" smtClean="0"/>
              <a:t>the </a:t>
            </a:r>
            <a:r>
              <a:rPr lang="en-GB" sz="2000" dirty="0"/>
              <a:t>relevant evidence and arguments.”</a:t>
            </a:r>
          </a:p>
          <a:p>
            <a:pPr marL="0" indent="0">
              <a:buNone/>
            </a:pPr>
            <a:endParaRPr lang="en-US" sz="3000" dirty="0" smtClean="0">
              <a:cs typeface="Book Antiqua"/>
            </a:endParaRP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4133259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59999" y="1043998"/>
            <a:ext cx="8414545" cy="4359275"/>
          </a:xfrm>
        </p:spPr>
        <p:txBody>
          <a:bodyPr>
            <a:normAutofit/>
          </a:bodyPr>
          <a:lstStyle/>
          <a:p>
            <a:pPr marL="0" lvl="3" indent="0">
              <a:buNone/>
            </a:pPr>
            <a:endParaRPr lang="en-GB" sz="2400" dirty="0" smtClean="0"/>
          </a:p>
          <a:p>
            <a:pPr marL="0" lvl="3" indent="0" algn="ctr">
              <a:buNone/>
            </a:pPr>
            <a:endParaRPr lang="en-GB" sz="4000" dirty="0" smtClean="0"/>
          </a:p>
          <a:p>
            <a:pPr marL="0" lvl="3" indent="0" algn="ctr">
              <a:buNone/>
            </a:pPr>
            <a:endParaRPr lang="en-GB" sz="4000" dirty="0" smtClean="0"/>
          </a:p>
          <a:p>
            <a:pPr marL="0" lvl="3" indent="0" algn="ctr">
              <a:buNone/>
            </a:pPr>
            <a:r>
              <a:rPr lang="en-GB" sz="4000" dirty="0" smtClean="0"/>
              <a:t>Irrationality </a:t>
            </a:r>
          </a:p>
          <a:p>
            <a:pPr marL="0" lvl="3" indent="0">
              <a:buNone/>
            </a:pPr>
            <a:endParaRPr lang="en-GB" dirty="0"/>
          </a:p>
        </p:txBody>
      </p:sp>
    </p:spTree>
    <p:extLst>
      <p:ext uri="{BB962C8B-B14F-4D97-AF65-F5344CB8AC3E}">
        <p14:creationId xmlns:p14="http://schemas.microsoft.com/office/powerpoint/2010/main" val="1496096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4" y="473741"/>
            <a:ext cx="6922049" cy="324000"/>
          </a:xfrm>
        </p:spPr>
        <p:txBody>
          <a:bodyPr/>
          <a:lstStyle/>
          <a:p>
            <a:r>
              <a:rPr lang="en-AU" sz="2000" i="1" dirty="0" smtClean="0"/>
              <a:t>R (Gallaher Group Ltd) v CMA </a:t>
            </a:r>
            <a:r>
              <a:rPr lang="en-AU" sz="2000" dirty="0" smtClean="0"/>
              <a:t>[2018] UKSC 25</a:t>
            </a:r>
            <a:endParaRPr lang="en-GB" sz="2000" dirty="0"/>
          </a:p>
        </p:txBody>
      </p:sp>
      <p:sp>
        <p:nvSpPr>
          <p:cNvPr id="3" name="Content Placeholder 2"/>
          <p:cNvSpPr>
            <a:spLocks noGrp="1"/>
          </p:cNvSpPr>
          <p:nvPr>
            <p:ph sz="quarter" idx="10"/>
          </p:nvPr>
        </p:nvSpPr>
        <p:spPr>
          <a:xfrm>
            <a:off x="359999" y="1043998"/>
            <a:ext cx="8414545" cy="4359275"/>
          </a:xfrm>
        </p:spPr>
        <p:txBody>
          <a:bodyPr>
            <a:normAutofit/>
          </a:bodyPr>
          <a:lstStyle/>
          <a:p>
            <a:pPr marL="457182" indent="-457182">
              <a:defRPr/>
            </a:pPr>
            <a:r>
              <a:rPr lang="en-GB" altLang="en-US" sz="2600" dirty="0">
                <a:ea typeface="ヒラギノ角ゴ Pro W3" pitchFamily="126" charset="-128"/>
              </a:rPr>
              <a:t>Equal treatment not a distinct ground of judicial review</a:t>
            </a:r>
          </a:p>
          <a:p>
            <a:pPr marL="0" indent="0">
              <a:buNone/>
              <a:defRPr/>
            </a:pPr>
            <a:endParaRPr lang="en-GB" altLang="en-US" sz="2600" dirty="0">
              <a:ea typeface="ヒラギノ角ゴ Pro W3" pitchFamily="126" charset="-128"/>
            </a:endParaRPr>
          </a:p>
          <a:p>
            <a:pPr marL="457182" indent="-457182">
              <a:defRPr/>
            </a:pPr>
            <a:r>
              <a:rPr lang="en-GB" altLang="en-US" sz="2600" dirty="0">
                <a:ea typeface="ヒラギノ角ゴ Pro W3" pitchFamily="126" charset="-128"/>
              </a:rPr>
              <a:t>Substantive unfairness not a distinct ground of judicial review</a:t>
            </a:r>
          </a:p>
          <a:p>
            <a:pPr marL="457182" indent="-457182">
              <a:defRPr/>
            </a:pPr>
            <a:endParaRPr lang="en-GB" altLang="en-US" sz="2600" dirty="0">
              <a:ea typeface="ヒラギノ角ゴ Pro W3" pitchFamily="126" charset="-128"/>
            </a:endParaRPr>
          </a:p>
          <a:p>
            <a:pPr marL="457182" indent="-457182">
              <a:defRPr/>
            </a:pPr>
            <a:r>
              <a:rPr lang="en-GB" altLang="en-US" sz="2600" dirty="0">
                <a:ea typeface="ヒラギノ角ゴ Pro W3" pitchFamily="126" charset="-128"/>
              </a:rPr>
              <a:t>“conspicuous” unfairness adds nothing</a:t>
            </a:r>
          </a:p>
          <a:p>
            <a:pPr marL="457182" indent="-457182">
              <a:defRPr/>
            </a:pPr>
            <a:endParaRPr lang="en-GB" altLang="en-US" sz="2600" dirty="0">
              <a:ea typeface="ヒラギノ角ゴ Pro W3" pitchFamily="126" charset="-128"/>
            </a:endParaRPr>
          </a:p>
          <a:p>
            <a:pPr marL="457182" indent="-457182">
              <a:defRPr/>
            </a:pPr>
            <a:r>
              <a:rPr lang="en-GB" altLang="en-US" sz="2600" dirty="0">
                <a:ea typeface="ヒラギノ角ゴ Pro W3" pitchFamily="126" charset="-128"/>
              </a:rPr>
              <a:t>Focus on ordinary principles of judicial review: irrationality and legitimate expectation</a:t>
            </a:r>
            <a:endParaRPr lang="en-GB" altLang="en-US" sz="2200" dirty="0">
              <a:ea typeface="ヒラギノ角ゴ Pro W3" pitchFamily="126" charset="-128"/>
            </a:endParaRPr>
          </a:p>
          <a:p>
            <a:pPr marL="457200" indent="-457200">
              <a:buFont typeface="Arial"/>
              <a:buChar char="•"/>
            </a:pPr>
            <a:endParaRPr lang="en-US" sz="3000" dirty="0" smtClean="0">
              <a:cs typeface="Book Antiqua"/>
            </a:endParaRP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1084847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59999" y="1043998"/>
            <a:ext cx="8414545" cy="4359275"/>
          </a:xfrm>
        </p:spPr>
        <p:txBody>
          <a:bodyPr>
            <a:normAutofit/>
          </a:bodyPr>
          <a:lstStyle/>
          <a:p>
            <a:pPr marL="0" lvl="3" indent="0">
              <a:buNone/>
            </a:pPr>
            <a:endParaRPr lang="en-GB" sz="4400" dirty="0" smtClean="0"/>
          </a:p>
          <a:p>
            <a:pPr marL="0" lvl="3" indent="0">
              <a:buNone/>
            </a:pPr>
            <a:endParaRPr lang="en-GB" sz="4400" dirty="0"/>
          </a:p>
          <a:p>
            <a:pPr marL="0" lvl="3" indent="0" algn="ctr">
              <a:buNone/>
            </a:pPr>
            <a:r>
              <a:rPr lang="en-GB" sz="4400" dirty="0" smtClean="0"/>
              <a:t>Procedural matters</a:t>
            </a:r>
            <a:endParaRPr lang="en-GB" sz="4400" dirty="0"/>
          </a:p>
          <a:p>
            <a:pPr marL="0" lvl="3" indent="0">
              <a:buNone/>
            </a:pPr>
            <a:endParaRPr lang="en-GB" dirty="0"/>
          </a:p>
        </p:txBody>
      </p:sp>
    </p:spTree>
    <p:extLst>
      <p:ext uri="{BB962C8B-B14F-4D97-AF65-F5344CB8AC3E}">
        <p14:creationId xmlns:p14="http://schemas.microsoft.com/office/powerpoint/2010/main" val="2681900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63861"/>
            <a:ext cx="6210000" cy="324000"/>
          </a:xfrm>
        </p:spPr>
        <p:txBody>
          <a:bodyPr/>
          <a:lstStyle/>
          <a:p>
            <a:r>
              <a:rPr lang="en-AU" sz="2000" i="1" dirty="0" smtClean="0"/>
              <a:t>R (Citizens UK) v SSHD </a:t>
            </a:r>
            <a:r>
              <a:rPr lang="en-AU" sz="2000" dirty="0" smtClean="0"/>
              <a:t>[2018] EWCA </a:t>
            </a:r>
            <a:r>
              <a:rPr lang="en-AU" sz="2000" dirty="0" err="1" smtClean="0"/>
              <a:t>Civ</a:t>
            </a:r>
            <a:r>
              <a:rPr lang="en-AU" sz="2000" dirty="0" smtClean="0"/>
              <a:t> 1812 </a:t>
            </a:r>
            <a:endParaRPr lang="en-GB" sz="2000" dirty="0"/>
          </a:p>
        </p:txBody>
      </p:sp>
      <p:sp>
        <p:nvSpPr>
          <p:cNvPr id="3" name="Content Placeholder 2"/>
          <p:cNvSpPr>
            <a:spLocks noGrp="1"/>
          </p:cNvSpPr>
          <p:nvPr>
            <p:ph sz="quarter" idx="10"/>
          </p:nvPr>
        </p:nvSpPr>
        <p:spPr>
          <a:xfrm>
            <a:off x="359999" y="1043998"/>
            <a:ext cx="8414545" cy="4359275"/>
          </a:xfrm>
        </p:spPr>
        <p:txBody>
          <a:bodyPr>
            <a:normAutofit/>
          </a:bodyPr>
          <a:lstStyle/>
          <a:p>
            <a:pPr marL="457182" indent="-457182">
              <a:defRPr/>
            </a:pPr>
            <a:r>
              <a:rPr lang="en-US" altLang="en-US" sz="2000" dirty="0">
                <a:ea typeface="ヒラギノ角ゴ Pro W3" pitchFamily="126" charset="-128"/>
              </a:rPr>
              <a:t>Duty of </a:t>
            </a:r>
            <a:r>
              <a:rPr lang="en-US" altLang="en-US" sz="2000" dirty="0" err="1" smtClean="0">
                <a:ea typeface="ヒラギノ角ゴ Pro W3" pitchFamily="126" charset="-128"/>
              </a:rPr>
              <a:t>candour</a:t>
            </a:r>
            <a:endParaRPr lang="en-US" altLang="en-US" sz="2000" dirty="0">
              <a:ea typeface="ヒラギノ角ゴ Pro W3" pitchFamily="126" charset="-128"/>
            </a:endParaRPr>
          </a:p>
          <a:p>
            <a:pPr marL="914382" lvl="1" indent="-457182">
              <a:defRPr/>
            </a:pPr>
            <a:r>
              <a:rPr lang="en-US" altLang="en-US" sz="1800" dirty="0">
                <a:ea typeface="ヒラギノ角ゴ Pro W3" pitchFamily="126" charset="-128"/>
              </a:rPr>
              <a:t>Different to “disclosure”</a:t>
            </a:r>
          </a:p>
          <a:p>
            <a:pPr marL="914382" lvl="1" indent="-457182">
              <a:defRPr/>
            </a:pPr>
            <a:endParaRPr lang="en-US" altLang="en-US" sz="1800" dirty="0">
              <a:ea typeface="ヒラギノ角ゴ Pro W3" pitchFamily="126" charset="-128"/>
            </a:endParaRPr>
          </a:p>
          <a:p>
            <a:pPr marL="914382" lvl="1" indent="-457182">
              <a:defRPr/>
            </a:pPr>
            <a:r>
              <a:rPr lang="en-US" altLang="en-US" sz="1800" dirty="0">
                <a:ea typeface="ヒラギノ角ゴ Pro W3" pitchFamily="126" charset="-128"/>
              </a:rPr>
              <a:t>A self-policing duty: “the good the bad and the ugly”</a:t>
            </a:r>
          </a:p>
          <a:p>
            <a:pPr marL="914382" lvl="1" indent="-457182">
              <a:defRPr/>
            </a:pPr>
            <a:endParaRPr lang="en-US" altLang="en-US" sz="1800" dirty="0">
              <a:ea typeface="ヒラギノ角ゴ Pro W3" pitchFamily="126" charset="-128"/>
            </a:endParaRPr>
          </a:p>
          <a:p>
            <a:pPr marL="914382" lvl="1" indent="-457182">
              <a:defRPr/>
            </a:pPr>
            <a:r>
              <a:rPr lang="en-US" altLang="en-US" sz="1800" dirty="0">
                <a:ea typeface="ヒラギノ角ゴ Pro W3" pitchFamily="126" charset="-128"/>
              </a:rPr>
              <a:t>Witness statements filed on behalf of public authorities must not deliberately or unintentionally obscure areas of central relevance. There can be no place in this context for “spin”</a:t>
            </a:r>
          </a:p>
          <a:p>
            <a:pPr marL="914382" lvl="1" indent="-457182">
              <a:defRPr/>
            </a:pPr>
            <a:endParaRPr lang="en-US" altLang="en-US" sz="1800" dirty="0">
              <a:ea typeface="ヒラギノ角ゴ Pro W3" pitchFamily="126" charset="-128"/>
            </a:endParaRPr>
          </a:p>
          <a:p>
            <a:pPr marL="914382" lvl="1" indent="-457182">
              <a:defRPr/>
            </a:pPr>
            <a:r>
              <a:rPr lang="en-US" altLang="en-US" sz="1800" dirty="0">
                <a:ea typeface="ヒラギノ角ゴ Pro W3" pitchFamily="126" charset="-128"/>
              </a:rPr>
              <a:t>The duty of </a:t>
            </a:r>
            <a:r>
              <a:rPr lang="en-US" altLang="en-US" sz="1800" dirty="0" err="1">
                <a:ea typeface="ヒラギノ角ゴ Pro W3" pitchFamily="126" charset="-128"/>
              </a:rPr>
              <a:t>candour</a:t>
            </a:r>
            <a:r>
              <a:rPr lang="en-US" altLang="en-US" sz="1800" dirty="0">
                <a:ea typeface="ヒラギノ角ゴ Pro W3" pitchFamily="126" charset="-128"/>
              </a:rPr>
              <a:t> is a duty to disclose all material facts known to a party in judicial review proceedings. The duty not to mislead the court can occur by omission, for example by the non-disclosure of a material document or fact or by failing to identify the significance of a document or fact</a:t>
            </a:r>
            <a:endParaRPr lang="en-GB" altLang="en-US" sz="1800" dirty="0">
              <a:ea typeface="ヒラギノ角ゴ Pro W3" pitchFamily="126" charset="-128"/>
            </a:endParaRPr>
          </a:p>
          <a:p>
            <a:pPr marL="457182" indent="-457182">
              <a:defRPr/>
            </a:pPr>
            <a:endParaRPr lang="en-GB" sz="2400" dirty="0"/>
          </a:p>
          <a:p>
            <a:pPr marL="0" lvl="3" indent="0">
              <a:buNone/>
            </a:pPr>
            <a:endParaRPr lang="en-GB" dirty="0"/>
          </a:p>
        </p:txBody>
      </p:sp>
    </p:spTree>
    <p:extLst>
      <p:ext uri="{BB962C8B-B14F-4D97-AF65-F5344CB8AC3E}">
        <p14:creationId xmlns:p14="http://schemas.microsoft.com/office/powerpoint/2010/main" val="1602363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63861"/>
            <a:ext cx="6210000" cy="324000"/>
          </a:xfrm>
        </p:spPr>
        <p:txBody>
          <a:bodyPr/>
          <a:lstStyle/>
          <a:p>
            <a:r>
              <a:rPr lang="en-AU" sz="2000" i="1" dirty="0" smtClean="0"/>
              <a:t>R (Khan) v SSHD </a:t>
            </a:r>
            <a:r>
              <a:rPr lang="en-AU" sz="2000" dirty="0" smtClean="0"/>
              <a:t>[2018] EWCA </a:t>
            </a:r>
            <a:r>
              <a:rPr lang="en-AU" sz="2000" dirty="0" err="1" smtClean="0"/>
              <a:t>Civ</a:t>
            </a:r>
            <a:r>
              <a:rPr lang="en-AU" sz="2000" dirty="0" smtClean="0"/>
              <a:t> 1684</a:t>
            </a:r>
            <a:endParaRPr lang="en-GB" sz="2000" dirty="0"/>
          </a:p>
        </p:txBody>
      </p:sp>
      <p:sp>
        <p:nvSpPr>
          <p:cNvPr id="3" name="Content Placeholder 2"/>
          <p:cNvSpPr>
            <a:spLocks noGrp="1"/>
          </p:cNvSpPr>
          <p:nvPr>
            <p:ph sz="quarter" idx="10"/>
          </p:nvPr>
        </p:nvSpPr>
        <p:spPr>
          <a:xfrm>
            <a:off x="403739" y="1043998"/>
            <a:ext cx="8414545" cy="4359275"/>
          </a:xfrm>
        </p:spPr>
        <p:txBody>
          <a:bodyPr>
            <a:normAutofit/>
          </a:bodyPr>
          <a:lstStyle/>
          <a:p>
            <a:pPr marL="0" indent="0">
              <a:buNone/>
            </a:pPr>
            <a:r>
              <a:rPr lang="en-GB" sz="1800" i="1" dirty="0"/>
              <a:t>M v Croydon </a:t>
            </a:r>
            <a:r>
              <a:rPr lang="en-GB" sz="1800" dirty="0"/>
              <a:t>and </a:t>
            </a:r>
            <a:r>
              <a:rPr lang="en-GB" sz="1800" i="1" dirty="0"/>
              <a:t>KN (Afghanistan) </a:t>
            </a:r>
            <a:r>
              <a:rPr lang="en-GB" sz="1800" dirty="0"/>
              <a:t>lay down three categories of case:</a:t>
            </a:r>
            <a:endParaRPr lang="en-GB" sz="1800" b="1" u="sng" dirty="0"/>
          </a:p>
          <a:p>
            <a:pPr lvl="1"/>
            <a:r>
              <a:rPr lang="en-GB" sz="1800" dirty="0"/>
              <a:t>(a) cases where a claimant had been wholly successful, whether following a contested hearing or pursuant to a settlement, in which a claimant should normally be entitled to all of his costs;</a:t>
            </a:r>
            <a:endParaRPr lang="en-GB" sz="1800" b="1" u="sng" dirty="0"/>
          </a:p>
          <a:p>
            <a:pPr lvl="1"/>
            <a:r>
              <a:rPr lang="en-GB" sz="1800" dirty="0"/>
              <a:t>(b) cases where a claimant had only succeeded in part, whether following a contested hearing or pursuant to a settlement, where there was much to be said for making no order for costs;</a:t>
            </a:r>
            <a:endParaRPr lang="en-GB" sz="1800" b="1" u="sng" dirty="0"/>
          </a:p>
          <a:p>
            <a:pPr lvl="1"/>
            <a:r>
              <a:rPr lang="en-GB" sz="1800" dirty="0"/>
              <a:t>(c) cases where there had been some compromise which did not actually reflect the claimant's claims, where there was an even stronger case for there to be no order for </a:t>
            </a:r>
            <a:r>
              <a:rPr lang="en-GB" sz="1800" dirty="0" smtClean="0"/>
              <a:t>costs</a:t>
            </a:r>
          </a:p>
          <a:p>
            <a:pPr lvl="1"/>
            <a:endParaRPr lang="en-GB" sz="1800" b="1" u="sng" dirty="0"/>
          </a:p>
          <a:p>
            <a:r>
              <a:rPr lang="en-GB" sz="1800" dirty="0" smtClean="0"/>
              <a:t>courts </a:t>
            </a:r>
            <a:r>
              <a:rPr lang="en-GB" sz="1800" dirty="0"/>
              <a:t>should not let disputes about costs turn into satellite litigation about the merits of the underlying claim</a:t>
            </a:r>
            <a:endParaRPr lang="en-GB" sz="1800" b="1" u="sng" dirty="0"/>
          </a:p>
          <a:p>
            <a:pPr marL="0" indent="0">
              <a:buNone/>
              <a:defRPr/>
            </a:pPr>
            <a:endParaRPr lang="en-GB" sz="2400" dirty="0"/>
          </a:p>
          <a:p>
            <a:pPr marL="0" lvl="3" indent="0">
              <a:buNone/>
            </a:pPr>
            <a:endParaRPr lang="en-GB" dirty="0"/>
          </a:p>
        </p:txBody>
      </p:sp>
    </p:spTree>
    <p:extLst>
      <p:ext uri="{BB962C8B-B14F-4D97-AF65-F5344CB8AC3E}">
        <p14:creationId xmlns:p14="http://schemas.microsoft.com/office/powerpoint/2010/main" val="90856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01861"/>
            <a:ext cx="6210000" cy="324000"/>
          </a:xfrm>
        </p:spPr>
        <p:txBody>
          <a:bodyPr/>
          <a:lstStyle/>
          <a:p>
            <a:r>
              <a:rPr lang="en-AU" sz="2600" dirty="0" smtClean="0"/>
              <a:t>Introduction </a:t>
            </a:r>
            <a:r>
              <a:rPr lang="en-AU" sz="2600" dirty="0" smtClean="0"/>
              <a:t>  </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pPr marL="514350" indent="-514350">
              <a:buAutoNum type="arabicPeriod"/>
            </a:pPr>
            <a:r>
              <a:rPr lang="en-US" sz="3000" dirty="0" smtClean="0">
                <a:cs typeface="Book Antiqua"/>
              </a:rPr>
              <a:t>The duty to give reasons</a:t>
            </a:r>
          </a:p>
          <a:p>
            <a:pPr marL="514350" indent="-514350">
              <a:buAutoNum type="arabicPeriod"/>
            </a:pPr>
            <a:r>
              <a:rPr lang="en-US" sz="3000" dirty="0" smtClean="0">
                <a:cs typeface="Book Antiqua"/>
              </a:rPr>
              <a:t>Systemic challenges</a:t>
            </a:r>
          </a:p>
          <a:p>
            <a:pPr marL="514350" indent="-514350">
              <a:buAutoNum type="arabicPeriod"/>
            </a:pPr>
            <a:r>
              <a:rPr lang="en-US" sz="3000" dirty="0" smtClean="0">
                <a:cs typeface="Book Antiqua"/>
              </a:rPr>
              <a:t>The public sector equality duty</a:t>
            </a:r>
          </a:p>
          <a:p>
            <a:pPr marL="514350" indent="-514350">
              <a:buAutoNum type="arabicPeriod"/>
            </a:pPr>
            <a:r>
              <a:rPr lang="en-US" sz="3000" dirty="0" smtClean="0">
                <a:cs typeface="Book Antiqua"/>
              </a:rPr>
              <a:t>Bias</a:t>
            </a:r>
          </a:p>
          <a:p>
            <a:pPr marL="514350" indent="-514350">
              <a:buAutoNum type="arabicPeriod"/>
            </a:pPr>
            <a:r>
              <a:rPr lang="en-US" sz="3000" dirty="0" smtClean="0">
                <a:cs typeface="Book Antiqua"/>
              </a:rPr>
              <a:t>Irrationality</a:t>
            </a:r>
          </a:p>
          <a:p>
            <a:pPr marL="514350" indent="-514350">
              <a:buAutoNum type="arabicPeriod"/>
            </a:pPr>
            <a:r>
              <a:rPr lang="en-US" sz="3000" dirty="0" smtClean="0">
                <a:cs typeface="Book Antiqua"/>
              </a:rPr>
              <a:t>Procedural matters</a:t>
            </a:r>
            <a:endParaRPr lang="en-US" sz="3000" dirty="0" smtClean="0">
              <a:cs typeface="Book Antiqua"/>
            </a:endParaRP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49431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59999" y="1043998"/>
            <a:ext cx="8414545" cy="4359275"/>
          </a:xfrm>
        </p:spPr>
        <p:txBody>
          <a:bodyPr>
            <a:normAutofit/>
          </a:bodyPr>
          <a:lstStyle/>
          <a:p>
            <a:pPr marL="0" indent="0" algn="ctr">
              <a:buNone/>
            </a:pPr>
            <a:endParaRPr lang="en-US" sz="4400" dirty="0" smtClean="0">
              <a:cs typeface="Book Antiqua"/>
            </a:endParaRPr>
          </a:p>
          <a:p>
            <a:pPr marL="0" indent="0" algn="ctr">
              <a:buNone/>
            </a:pPr>
            <a:endParaRPr lang="en-US" sz="4400" dirty="0">
              <a:cs typeface="Book Antiqua"/>
            </a:endParaRPr>
          </a:p>
          <a:p>
            <a:pPr marL="0" indent="0" algn="ctr">
              <a:buNone/>
            </a:pPr>
            <a:r>
              <a:rPr lang="en-US" sz="4400" dirty="0" smtClean="0">
                <a:cs typeface="Book Antiqua"/>
              </a:rPr>
              <a:t>Duty to give reasons</a:t>
            </a:r>
            <a:endParaRPr lang="en-US" sz="4400" dirty="0" smtClean="0">
              <a:cs typeface="Book Antiqua"/>
            </a:endParaRP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334596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391238"/>
            <a:ext cx="6660793" cy="324000"/>
          </a:xfrm>
        </p:spPr>
        <p:txBody>
          <a:bodyPr/>
          <a:lstStyle/>
          <a:p>
            <a:r>
              <a:rPr lang="en-AU" sz="2200" dirty="0" smtClean="0"/>
              <a:t>Duty to give reasons (1): The Court of Appeal</a:t>
            </a:r>
            <a:endParaRPr lang="en-GB" sz="2200" dirty="0"/>
          </a:p>
        </p:txBody>
      </p:sp>
      <p:sp>
        <p:nvSpPr>
          <p:cNvPr id="3" name="Content Placeholder 2"/>
          <p:cNvSpPr>
            <a:spLocks noGrp="1"/>
          </p:cNvSpPr>
          <p:nvPr>
            <p:ph sz="quarter" idx="10"/>
          </p:nvPr>
        </p:nvSpPr>
        <p:spPr>
          <a:xfrm>
            <a:off x="359999" y="1043998"/>
            <a:ext cx="8414545" cy="4359275"/>
          </a:xfrm>
        </p:spPr>
        <p:txBody>
          <a:bodyPr>
            <a:normAutofit/>
          </a:bodyPr>
          <a:lstStyle/>
          <a:p>
            <a:r>
              <a:rPr lang="en-US" sz="3000" dirty="0" smtClean="0">
                <a:cs typeface="Book Antiqua"/>
              </a:rPr>
              <a:t> </a:t>
            </a:r>
            <a:r>
              <a:rPr lang="en-US" sz="2400" i="1" dirty="0" smtClean="0">
                <a:cs typeface="Book Antiqua"/>
              </a:rPr>
              <a:t>Oakley v South Cambridgeshire DC [2017] EWCA </a:t>
            </a:r>
            <a:r>
              <a:rPr lang="en-US" sz="2400" i="1" dirty="0" err="1" smtClean="0">
                <a:cs typeface="Book Antiqua"/>
              </a:rPr>
              <a:t>Civ</a:t>
            </a:r>
            <a:r>
              <a:rPr lang="en-US" sz="2400" i="1" dirty="0" smtClean="0">
                <a:cs typeface="Book Antiqua"/>
              </a:rPr>
              <a:t> 71</a:t>
            </a:r>
          </a:p>
          <a:p>
            <a:pPr marL="0" indent="0">
              <a:buNone/>
            </a:pPr>
            <a:endParaRPr lang="en-US" sz="2400" i="1" dirty="0" smtClean="0">
              <a:cs typeface="Book Antiqua"/>
            </a:endParaRPr>
          </a:p>
          <a:p>
            <a:pPr lvl="6"/>
            <a:r>
              <a:rPr lang="en-GB" sz="2400" dirty="0"/>
              <a:t>PP granted for football stadium in green belt with no reasons in face of officer’s recommendation to refuse</a:t>
            </a:r>
          </a:p>
          <a:p>
            <a:pPr lvl="6"/>
            <a:r>
              <a:rPr lang="en-GB" sz="2400" dirty="0"/>
              <a:t>Breach of common law duty to give reasons</a:t>
            </a:r>
          </a:p>
          <a:p>
            <a:pPr lvl="6"/>
            <a:r>
              <a:rPr lang="en-GB" sz="2400" dirty="0"/>
              <a:t>Sales LJ: where as here there is a departure from the development plan, need for reasons especially pressing</a:t>
            </a:r>
          </a:p>
          <a:p>
            <a:pPr lvl="6"/>
            <a:r>
              <a:rPr lang="en-GB" sz="2400" dirty="0"/>
              <a:t>Elias LJ: More radical. Common law moving towards general duty to give reasons unless there is a proper justification for not doing so.</a:t>
            </a:r>
          </a:p>
          <a:p>
            <a:pPr marL="180000" lvl="4" indent="0">
              <a:buNone/>
            </a:pPr>
            <a:endParaRPr lang="en-US" sz="2200" i="1" u="sng" dirty="0" smtClean="0">
              <a:cs typeface="Book Antiqua"/>
            </a:endParaRP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354607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01861"/>
            <a:ext cx="6210000" cy="324000"/>
          </a:xfrm>
        </p:spPr>
        <p:txBody>
          <a:bodyPr/>
          <a:lstStyle/>
          <a:p>
            <a:r>
              <a:rPr lang="en-AU" sz="2600" dirty="0" smtClean="0"/>
              <a:t>Duty to give reasons (2)</a:t>
            </a:r>
            <a:endParaRPr lang="en-GB" sz="2600" dirty="0"/>
          </a:p>
        </p:txBody>
      </p:sp>
      <p:sp>
        <p:nvSpPr>
          <p:cNvPr id="3" name="Content Placeholder 2"/>
          <p:cNvSpPr>
            <a:spLocks noGrp="1"/>
          </p:cNvSpPr>
          <p:nvPr>
            <p:ph sz="quarter" idx="10"/>
          </p:nvPr>
        </p:nvSpPr>
        <p:spPr>
          <a:xfrm>
            <a:off x="359999" y="1043998"/>
            <a:ext cx="8414545" cy="4359275"/>
          </a:xfrm>
        </p:spPr>
        <p:txBody>
          <a:bodyPr>
            <a:normAutofit lnSpcReduction="10000"/>
          </a:bodyPr>
          <a:lstStyle/>
          <a:p>
            <a:pPr marL="457200" indent="-457200">
              <a:buFont typeface="Arial"/>
              <a:buChar char="•"/>
            </a:pPr>
            <a:r>
              <a:rPr lang="en-US" sz="3000" i="1" dirty="0" smtClean="0">
                <a:cs typeface="Book Antiqua"/>
              </a:rPr>
              <a:t>Dover DC v CPRE Kent </a:t>
            </a:r>
            <a:r>
              <a:rPr lang="en-US" sz="3000" dirty="0" smtClean="0">
                <a:cs typeface="Book Antiqua"/>
              </a:rPr>
              <a:t>[2017] UKSC 79</a:t>
            </a:r>
          </a:p>
          <a:p>
            <a:pPr marL="0" indent="0">
              <a:buNone/>
            </a:pPr>
            <a:endParaRPr lang="en-US" sz="3000" dirty="0" smtClean="0">
              <a:cs typeface="Book Antiqua"/>
            </a:endParaRPr>
          </a:p>
          <a:p>
            <a:pPr lvl="2"/>
            <a:r>
              <a:rPr lang="en-GB" sz="2000" dirty="0"/>
              <a:t>Council approved application for 521 houses against the advice of its own planning officers. No reasons given</a:t>
            </a:r>
            <a:r>
              <a:rPr lang="en-GB" sz="2000" dirty="0" smtClean="0"/>
              <a:t>.</a:t>
            </a:r>
            <a:endParaRPr lang="en-GB" sz="2000" dirty="0"/>
          </a:p>
          <a:p>
            <a:pPr lvl="2"/>
            <a:r>
              <a:rPr lang="en-GB" sz="2000" dirty="0"/>
              <a:t>If EU law governs (requiring an EIA) there is a duty to give reasons regardless of outcome. However, aggrieved party will only succeed in a challenge if they can show that there are substantially prejudiced by the </a:t>
            </a:r>
            <a:r>
              <a:rPr lang="en-GB" sz="2000" dirty="0" smtClean="0"/>
              <a:t>failure</a:t>
            </a:r>
            <a:endParaRPr lang="en-GB" sz="2000" dirty="0"/>
          </a:p>
          <a:p>
            <a:pPr lvl="2"/>
            <a:r>
              <a:rPr lang="en-GB" sz="2000" dirty="0" smtClean="0"/>
              <a:t>No </a:t>
            </a:r>
            <a:r>
              <a:rPr lang="en-GB" sz="2000" dirty="0"/>
              <a:t>general common law duty to give reasons when granting permission. If significant and long lasting effect on local community and where the Committee disagreed with planning officer, the common law duty to give reasons should apply.  </a:t>
            </a:r>
            <a:r>
              <a:rPr lang="en-GB" sz="2000" i="1" dirty="0"/>
              <a:t>Oakley </a:t>
            </a:r>
            <a:r>
              <a:rPr lang="en-GB" sz="2000" dirty="0"/>
              <a:t>correctly decided.</a:t>
            </a:r>
          </a:p>
          <a:p>
            <a:pPr marL="0" indent="0">
              <a:buNone/>
            </a:pPr>
            <a:endParaRPr lang="en-US" sz="3000" dirty="0" smtClean="0">
              <a:cs typeface="Book Antiqua"/>
            </a:endParaRP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244721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59999" y="1043998"/>
            <a:ext cx="8414545" cy="4359275"/>
          </a:xfrm>
        </p:spPr>
        <p:txBody>
          <a:bodyPr>
            <a:normAutofit/>
          </a:bodyPr>
          <a:lstStyle/>
          <a:p>
            <a:pPr marL="0" lvl="3" indent="0">
              <a:buNone/>
            </a:pPr>
            <a:endParaRPr lang="en-GB" sz="2400" dirty="0" smtClean="0"/>
          </a:p>
          <a:p>
            <a:pPr marL="0" lvl="3" indent="0">
              <a:buNone/>
            </a:pPr>
            <a:endParaRPr lang="en-GB" sz="2400" dirty="0"/>
          </a:p>
          <a:p>
            <a:pPr marL="0" lvl="3" indent="0">
              <a:buNone/>
            </a:pPr>
            <a:endParaRPr lang="en-GB" sz="2400" dirty="0" smtClean="0"/>
          </a:p>
          <a:p>
            <a:pPr marL="0" lvl="3" indent="0" algn="ctr">
              <a:buNone/>
            </a:pPr>
            <a:endParaRPr lang="en-GB" sz="4400" dirty="0" smtClean="0"/>
          </a:p>
          <a:p>
            <a:pPr marL="0" lvl="3" indent="0" algn="ctr">
              <a:buNone/>
            </a:pPr>
            <a:r>
              <a:rPr lang="en-GB" sz="4400" dirty="0" smtClean="0"/>
              <a:t>Systemic challenges </a:t>
            </a:r>
            <a:endParaRPr lang="en-GB" sz="4400" dirty="0"/>
          </a:p>
          <a:p>
            <a:pPr marL="0" lvl="3" indent="0">
              <a:buNone/>
            </a:pPr>
            <a:endParaRPr lang="en-GB" dirty="0"/>
          </a:p>
        </p:txBody>
      </p:sp>
    </p:spTree>
    <p:extLst>
      <p:ext uri="{BB962C8B-B14F-4D97-AF65-F5344CB8AC3E}">
        <p14:creationId xmlns:p14="http://schemas.microsoft.com/office/powerpoint/2010/main" val="173591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01861"/>
            <a:ext cx="6210000" cy="324000"/>
          </a:xfrm>
        </p:spPr>
        <p:txBody>
          <a:bodyPr/>
          <a:lstStyle/>
          <a:p>
            <a:r>
              <a:rPr lang="en-AU" sz="2600" dirty="0" smtClean="0"/>
              <a:t>Systemic challenges </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pPr marL="0" indent="0">
              <a:buNone/>
            </a:pPr>
            <a:r>
              <a:rPr lang="en-GB" sz="2800" i="1" dirty="0"/>
              <a:t>R (</a:t>
            </a:r>
            <a:r>
              <a:rPr lang="en-GB" sz="2800" i="1" dirty="0" err="1"/>
              <a:t>Woolcock</a:t>
            </a:r>
            <a:r>
              <a:rPr lang="en-GB" sz="2800" i="1" dirty="0"/>
              <a:t>) v Secretary of State for Communities and Local Government </a:t>
            </a:r>
            <a:r>
              <a:rPr lang="en-GB" sz="2800" dirty="0"/>
              <a:t> [2018] EWHC 17 (</a:t>
            </a:r>
            <a:r>
              <a:rPr lang="en-GB" sz="2800" dirty="0" smtClean="0"/>
              <a:t>Admin)</a:t>
            </a:r>
            <a:endParaRPr lang="en-US" sz="2800" dirty="0"/>
          </a:p>
          <a:p>
            <a:pPr marL="0" indent="0">
              <a:buNone/>
            </a:pPr>
            <a:endParaRPr lang="en-GB" sz="2400" dirty="0"/>
          </a:p>
          <a:p>
            <a:pPr lvl="4"/>
            <a:r>
              <a:rPr lang="en-GB" sz="2400" dirty="0"/>
              <a:t>Challenge to system for enforcing council tax whereby defaulters are committed to prison for non-payment</a:t>
            </a:r>
          </a:p>
          <a:p>
            <a:pPr lvl="4"/>
            <a:endParaRPr lang="en-GB" sz="2400" dirty="0"/>
          </a:p>
          <a:p>
            <a:pPr lvl="4"/>
            <a:r>
              <a:rPr lang="en-GB" sz="2400" dirty="0"/>
              <a:t>Alleged that procedure was systemically unfair</a:t>
            </a:r>
          </a:p>
          <a:p>
            <a:pPr marL="216000" lvl="4" indent="0">
              <a:buNone/>
            </a:pPr>
            <a:endParaRPr lang="en-GB" sz="2400" dirty="0"/>
          </a:p>
          <a:p>
            <a:pPr lvl="4"/>
            <a:r>
              <a:rPr lang="en-GB" sz="2400" dirty="0"/>
              <a:t>Divisional Court dismissed the challenge</a:t>
            </a:r>
          </a:p>
          <a:p>
            <a:pPr marL="0" lvl="3" indent="0">
              <a:buNone/>
            </a:pPr>
            <a:endParaRPr lang="en-GB" dirty="0"/>
          </a:p>
        </p:txBody>
      </p:sp>
    </p:spTree>
    <p:extLst>
      <p:ext uri="{BB962C8B-B14F-4D97-AF65-F5344CB8AC3E}">
        <p14:creationId xmlns:p14="http://schemas.microsoft.com/office/powerpoint/2010/main" val="1366436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301861"/>
            <a:ext cx="6210000" cy="324000"/>
          </a:xfrm>
        </p:spPr>
        <p:txBody>
          <a:bodyPr/>
          <a:lstStyle/>
          <a:p>
            <a:r>
              <a:rPr lang="en-AU" sz="2400" dirty="0" smtClean="0"/>
              <a:t>Systemic challenges – </a:t>
            </a:r>
            <a:r>
              <a:rPr lang="en-AU" sz="2400" i="1" dirty="0" err="1" smtClean="0"/>
              <a:t>Woolcock</a:t>
            </a:r>
            <a:r>
              <a:rPr lang="en-AU" sz="2400" dirty="0" smtClean="0"/>
              <a:t> cont. </a:t>
            </a:r>
            <a:endParaRPr lang="en-GB" sz="2400" dirty="0"/>
          </a:p>
        </p:txBody>
      </p:sp>
      <p:sp>
        <p:nvSpPr>
          <p:cNvPr id="3" name="Content Placeholder 2"/>
          <p:cNvSpPr>
            <a:spLocks noGrp="1"/>
          </p:cNvSpPr>
          <p:nvPr>
            <p:ph sz="quarter" idx="10"/>
          </p:nvPr>
        </p:nvSpPr>
        <p:spPr>
          <a:xfrm>
            <a:off x="359999" y="1043998"/>
            <a:ext cx="8414545" cy="4359275"/>
          </a:xfrm>
        </p:spPr>
        <p:txBody>
          <a:bodyPr>
            <a:normAutofit lnSpcReduction="10000"/>
          </a:bodyPr>
          <a:lstStyle/>
          <a:p>
            <a:pPr lvl="3"/>
            <a:r>
              <a:rPr lang="en-GB" sz="2400" dirty="0"/>
              <a:t>Whether procedure is fair is a matter for the court.</a:t>
            </a:r>
          </a:p>
          <a:p>
            <a:pPr lvl="3"/>
            <a:endParaRPr lang="en-GB" sz="2400" dirty="0"/>
          </a:p>
          <a:p>
            <a:pPr lvl="3"/>
            <a:r>
              <a:rPr lang="en-GB" sz="2400" dirty="0"/>
              <a:t>An administrative scheme will be open to a systemic challenge if there is something inherent in the scheme that gives rise to an unacceptable risk of procedural fairness</a:t>
            </a:r>
          </a:p>
          <a:p>
            <a:pPr lvl="3"/>
            <a:endParaRPr lang="en-GB" sz="2400" dirty="0"/>
          </a:p>
          <a:p>
            <a:pPr lvl="3"/>
            <a:r>
              <a:rPr lang="en-GB" sz="2400" dirty="0"/>
              <a:t>Conceptual difference between something inherent in a system that gives rise to an unacceptable risk of procedural fairness and even a large number of decisions that are simply individually aberrant</a:t>
            </a:r>
          </a:p>
          <a:p>
            <a:pPr lvl="3"/>
            <a:endParaRPr lang="en-GB" sz="2400" dirty="0"/>
          </a:p>
          <a:p>
            <a:pPr lvl="3"/>
            <a:r>
              <a:rPr lang="en-GB" sz="2400" dirty="0"/>
              <a:t>The Claimant must identify the decision under challenge</a:t>
            </a:r>
          </a:p>
          <a:p>
            <a:pPr marL="457200" indent="-457200">
              <a:buFont typeface="Arial"/>
              <a:buChar char="•"/>
            </a:pPr>
            <a:endParaRPr lang="en-US" sz="3000" dirty="0" smtClean="0">
              <a:cs typeface="Book Antiqua"/>
            </a:endParaRP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4162330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59999" y="1043998"/>
            <a:ext cx="8414545" cy="4359275"/>
          </a:xfrm>
        </p:spPr>
        <p:txBody>
          <a:bodyPr>
            <a:normAutofit/>
          </a:bodyPr>
          <a:lstStyle/>
          <a:p>
            <a:pPr marL="0" indent="0" algn="ctr">
              <a:buNone/>
            </a:pPr>
            <a:endParaRPr lang="en-US" sz="4400" dirty="0" smtClean="0">
              <a:cs typeface="Book Antiqua"/>
            </a:endParaRPr>
          </a:p>
          <a:p>
            <a:pPr marL="0" indent="0" algn="ctr">
              <a:buNone/>
            </a:pPr>
            <a:endParaRPr lang="en-US" sz="4400" dirty="0">
              <a:cs typeface="Book Antiqua"/>
            </a:endParaRPr>
          </a:p>
          <a:p>
            <a:pPr marL="0" indent="0" algn="ctr">
              <a:buNone/>
            </a:pPr>
            <a:r>
              <a:rPr lang="en-US" sz="4400" dirty="0" smtClean="0">
                <a:cs typeface="Book Antiqua"/>
              </a:rPr>
              <a:t>The public sector equality duty</a:t>
            </a:r>
            <a:endParaRPr lang="en-US" sz="4400" dirty="0" smtClean="0">
              <a:cs typeface="Book Antiqua"/>
            </a:endParaRP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1519884755"/>
      </p:ext>
    </p:extLst>
  </p:cSld>
  <p:clrMapOvr>
    <a:masterClrMapping/>
  </p:clrMapOvr>
</p:sld>
</file>

<file path=ppt/theme/theme1.xml><?xml version="1.0" encoding="utf-8"?>
<a:theme xmlns:a="http://schemas.openxmlformats.org/drawingml/2006/main" name="11KBW">
  <a:themeElements>
    <a:clrScheme name="_11KBW Colours">
      <a:dk1>
        <a:srgbClr val="414042"/>
      </a:dk1>
      <a:lt1>
        <a:srgbClr val="FFFFFF"/>
      </a:lt1>
      <a:dk2>
        <a:srgbClr val="E6E7E8"/>
      </a:dk2>
      <a:lt2>
        <a:srgbClr val="FFFFFF"/>
      </a:lt2>
      <a:accent1>
        <a:srgbClr val="029CE2"/>
      </a:accent1>
      <a:accent2>
        <a:srgbClr val="E6E7E8"/>
      </a:accent2>
      <a:accent3>
        <a:srgbClr val="414042"/>
      </a:accent3>
      <a:accent4>
        <a:srgbClr val="FCA869"/>
      </a:accent4>
      <a:accent5>
        <a:srgbClr val="A8C478"/>
      </a:accent5>
      <a:accent6>
        <a:srgbClr val="957AAE"/>
      </a:accent6>
      <a:hlink>
        <a:srgbClr val="414042"/>
      </a:hlink>
      <a:folHlink>
        <a:srgbClr val="029CE2"/>
      </a:folHlink>
    </a:clrScheme>
    <a:fontScheme name="_11KBW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400" dirty="0" smtClean="0"/>
        </a:defPPr>
      </a:lstStyle>
    </a:txDef>
  </a:objectDefaults>
  <a:extraClrSchemeLst/>
  <a:extLst>
    <a:ext uri="{05A4C25C-085E-4340-85A3-A5531E510DB2}">
      <thm15:themeFamily xmlns:thm15="http://schemas.microsoft.com/office/thememl/2012/main" name="Presentation.potx" id="{AA3BB259-22A7-491B-BC47-FA4E61BDB9C4}" vid="{946D2FA3-6F1B-40E6-88A0-847F1A48BF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83</TotalTime>
  <Words>821</Words>
  <Application>Microsoft Office PowerPoint</Application>
  <PresentationFormat>On-screen Show (16:10)</PresentationFormat>
  <Paragraphs>103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 Antiqua</vt:lpstr>
      <vt:lpstr>Calibri</vt:lpstr>
      <vt:lpstr>Georgia</vt:lpstr>
      <vt:lpstr>ヒラギノ角ゴ Pro W3</vt:lpstr>
      <vt:lpstr>11KBW</vt:lpstr>
      <vt:lpstr>Judicial Review Update Andrew Sharland QC</vt:lpstr>
      <vt:lpstr>Introduction   </vt:lpstr>
      <vt:lpstr>PowerPoint Presentation</vt:lpstr>
      <vt:lpstr>Duty to give reasons (1): The Court of Appeal</vt:lpstr>
      <vt:lpstr>Duty to give reasons (2)</vt:lpstr>
      <vt:lpstr>PowerPoint Presentation</vt:lpstr>
      <vt:lpstr>Systemic challenges </vt:lpstr>
      <vt:lpstr>Systemic challenges – Woolcock cont. </vt:lpstr>
      <vt:lpstr>PowerPoint Presentation</vt:lpstr>
      <vt:lpstr>R (JHRW) v Leicester City Council [2018] EWCA Civ 1551</vt:lpstr>
      <vt:lpstr>PowerPoint Presentation</vt:lpstr>
      <vt:lpstr>Bias</vt:lpstr>
      <vt:lpstr>PowerPoint Presentation</vt:lpstr>
      <vt:lpstr>R (Gallaher Group Ltd) v CMA [2018] UKSC 25</vt:lpstr>
      <vt:lpstr>PowerPoint Presentation</vt:lpstr>
      <vt:lpstr>R (Citizens UK) v SSHD [2018] EWCA Civ 1812 </vt:lpstr>
      <vt:lpstr>R (Khan) v SSHD [2018] EWCA Civ 1684</vt:lpstr>
    </vt:vector>
  </TitlesOfParts>
  <Company>11KBW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Mediasterling</dc:creator>
  <dc:description>Built by www.mediasterling.com</dc:description>
  <cp:lastModifiedBy>Sophie Perkins</cp:lastModifiedBy>
  <cp:revision>23</cp:revision>
  <cp:lastPrinted>2017-09-28T13:51:56Z</cp:lastPrinted>
  <dcterms:created xsi:type="dcterms:W3CDTF">2017-03-02T06:17:16Z</dcterms:created>
  <dcterms:modified xsi:type="dcterms:W3CDTF">2018-09-24T10:15:07Z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 Version">
    <vt:lpwstr>1.0.1</vt:lpwstr>
  </property>
</Properties>
</file>